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5" r:id="rId5"/>
    <p:sldId id="2579" r:id="rId6"/>
    <p:sldId id="2582" r:id="rId7"/>
    <p:sldId id="2594" r:id="rId8"/>
    <p:sldId id="2595" r:id="rId9"/>
    <p:sldId id="2581" r:id="rId10"/>
    <p:sldId id="2588" r:id="rId11"/>
    <p:sldId id="2585" r:id="rId12"/>
    <p:sldId id="2590" r:id="rId13"/>
    <p:sldId id="2589" r:id="rId14"/>
    <p:sldId id="2584" r:id="rId15"/>
    <p:sldId id="2596" r:id="rId16"/>
    <p:sldId id="2598" r:id="rId17"/>
  </p:sldIdLst>
  <p:sldSz cx="24377650" cy="13716000"/>
  <p:notesSz cx="6858000" cy="9144000"/>
  <p:custDataLst>
    <p:tags r:id="rId20"/>
  </p:custDataLst>
  <p:defaultTextStyle>
    <a:defPPr>
      <a:defRPr lang="en-US"/>
    </a:defPPr>
    <a:lvl1pPr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1pPr>
    <a:lvl2pPr marL="912813" indent="-4556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2pPr>
    <a:lvl3pPr marL="1827213" indent="-9128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3pPr>
    <a:lvl4pPr marL="2741613" indent="-13700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4pPr>
    <a:lvl5pPr marL="3656013" indent="-18272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87" userDrawn="1">
          <p15:clr>
            <a:srgbClr val="A4A3A4"/>
          </p15:clr>
        </p15:guide>
        <p15:guide id="2" pos="511" userDrawn="1">
          <p15:clr>
            <a:srgbClr val="A4A3A4"/>
          </p15:clr>
        </p15:guide>
        <p15:guide id="3" orient="horz" pos="4343" userDrawn="1">
          <p15:clr>
            <a:srgbClr val="A4A3A4"/>
          </p15:clr>
        </p15:guide>
        <p15:guide id="4" pos="144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8F8F8"/>
    <a:srgbClr val="EFF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6"/>
    <p:restoredTop sz="95730"/>
  </p:normalViewPr>
  <p:slideViewPr>
    <p:cSldViewPr snapToGrid="0">
      <p:cViewPr varScale="1">
        <p:scale>
          <a:sx n="51" d="100"/>
          <a:sy n="51" d="100"/>
        </p:scale>
        <p:origin x="1240" y="208"/>
      </p:cViewPr>
      <p:guideLst>
        <p:guide pos="7587"/>
        <p:guide pos="511"/>
        <p:guide orient="horz" pos="4343"/>
        <p:guide pos="144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80" y="1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043B17-68FC-8D46-A33C-05E18E59A7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F1724-C505-FA41-B308-B3903997AC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82E8537-326F-4E5E-985D-A35E2BBD9287}" type="datetimeFigureOut">
              <a:rPr lang="en-US"/>
              <a:pPr>
                <a:defRPr/>
              </a:pPr>
              <a:t>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ED988-5A9B-FD48-AB57-89D70C7C9D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89803-4543-7741-8AE0-28AD5FE060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9D79D6-F471-40FD-8C04-C30C1E115F3A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4299CD-B3B1-8547-AF99-5CCD6D8194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Calibri Ligh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C5ACB-BB70-3842-AD03-4C41D0A67E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Calibri Light"/>
              </a:defRPr>
            </a:lvl1pPr>
          </a:lstStyle>
          <a:p>
            <a:pPr>
              <a:defRPr/>
            </a:pPr>
            <a:fld id="{6E3F07DA-7647-47B0-BEAE-4AE26830D292}" type="datetimeFigureOut">
              <a:rPr lang="en-US"/>
              <a:pPr>
                <a:defRPr/>
              </a:pPr>
              <a:t>2/6/22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DD73EA9-D304-6F48-9E51-7DEDFBC86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EE6832-07D9-BC48-9B7B-D2A07E85A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E3293-998B-1B46-BF0A-38DA1ABABD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Calibri Ligh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4875C-4A0C-8143-AC91-04EEF58DA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 Light" panose="020F0302020204030204" pitchFamily="34" charset="0"/>
              </a:defRPr>
            </a:lvl1pPr>
          </a:lstStyle>
          <a:p>
            <a:fld id="{1961D340-9B72-4328-B0C9-3D7990545818}" type="slidenum">
              <a:rPr lang="en-US" altLang="de-DE"/>
              <a:pPr/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28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72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16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0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D3EBBD56-CFC6-49B1-A0D6-101A882A6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34A2CCD3-DB4F-4D8C-9AF2-EDAD8C778E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9FCB621D-4C10-4356-AEB7-55CCE4790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fld id="{7B4D7607-4FF2-4F3E-A392-B3A40AF7F2F0}" type="slidenum">
              <a:rPr lang="en-US" altLang="de-DE" sz="1200">
                <a:latin typeface="Calibri Light" panose="020F0302020204030204" pitchFamily="34" charset="0"/>
              </a:rPr>
              <a:pPr/>
              <a:t>1</a:t>
            </a:fld>
            <a:endParaRPr lang="en-US" altLang="de-DE" sz="120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● Coming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stories</a:t>
            </a:r>
            <a:r>
              <a:rPr lang="de-DE" dirty="0"/>
              <a:t> &amp; </a:t>
            </a:r>
            <a:r>
              <a:rPr lang="de-DE" dirty="0" err="1"/>
              <a:t>challenges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First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faced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difficulties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 </a:t>
            </a:r>
            <a:r>
              <a:rPr lang="de-DE" dirty="0" err="1"/>
              <a:t>concerning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transparency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clarity</a:t>
            </a:r>
            <a:r>
              <a:rPr lang="de-DE" dirty="0"/>
              <a:t>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enhanced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phase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</a:t>
            </a:r>
            <a:r>
              <a:rPr lang="de-DE" dirty="0" err="1"/>
              <a:t>Additionally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comfortable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agile MVP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, but </a:t>
            </a:r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finally</a:t>
            </a:r>
            <a:r>
              <a:rPr lang="de-DE" dirty="0"/>
              <a:t>, I </a:t>
            </a:r>
            <a:r>
              <a:rPr lang="de-DE" dirty="0" err="1"/>
              <a:t>think</a:t>
            </a:r>
            <a:r>
              <a:rPr lang="de-DE" dirty="0"/>
              <a:t> I am </a:t>
            </a:r>
            <a:r>
              <a:rPr lang="de-DE" dirty="0" err="1"/>
              <a:t>speaking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such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downs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steep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super </a:t>
            </a:r>
            <a:r>
              <a:rPr lang="de-DE" dirty="0" err="1"/>
              <a:t>thankful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amazing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●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a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FASHUP </a:t>
            </a:r>
            <a:r>
              <a:rPr lang="de-DE" dirty="0" err="1"/>
              <a:t>plattform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1D340-9B72-4328-B0C9-3D7990545818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94545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05F115BC-4E6E-4C00-AE56-9BE1E6F73B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906FF4C4-E3EB-460D-A768-C7C2FC61C9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>
              <a:latin typeface="Calibri Light" panose="020F0302020204030204" pitchFamily="34" charset="0"/>
            </a:endParaRPr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35617E21-335C-4772-AFFB-E47AD0015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fld id="{CD69E5EC-8DD4-4890-A6F0-56A0EB6D2477}" type="slidenum">
              <a:rPr lang="en-US" altLang="de-DE" sz="1200">
                <a:latin typeface="Calibri Light" panose="020F0302020204030204" pitchFamily="34" charset="0"/>
              </a:rPr>
              <a:pPr/>
              <a:t>11</a:t>
            </a:fld>
            <a:endParaRPr lang="en-US" altLang="de-DE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40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05F115BC-4E6E-4C00-AE56-9BE1E6F73B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906FF4C4-E3EB-460D-A768-C7C2FC61C9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●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divided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the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website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into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the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sections</a:t>
            </a: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A) Home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B) </a:t>
            </a:r>
            <a:r>
              <a:rPr lang="de-DE" altLang="de-DE" dirty="0" err="1">
                <a:latin typeface="Calibri Light" panose="020F0302020204030204" pitchFamily="34" charset="0"/>
              </a:rPr>
              <a:t>About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Us</a:t>
            </a: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C) </a:t>
            </a:r>
            <a:r>
              <a:rPr lang="de-DE" altLang="de-DE" dirty="0" err="1">
                <a:latin typeface="Calibri Light" panose="020F0302020204030204" pitchFamily="34" charset="0"/>
              </a:rPr>
              <a:t>Our</a:t>
            </a:r>
            <a:r>
              <a:rPr lang="de-DE" altLang="de-DE" dirty="0">
                <a:latin typeface="Calibri Light" panose="020F0302020204030204" pitchFamily="34" charset="0"/>
              </a:rPr>
              <a:t> API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D) </a:t>
            </a:r>
            <a:r>
              <a:rPr lang="de-DE" altLang="de-DE" dirty="0" err="1">
                <a:latin typeface="Calibri Light" panose="020F0302020204030204" pitchFamily="34" charset="0"/>
              </a:rPr>
              <a:t>Documentation</a:t>
            </a: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E) </a:t>
            </a:r>
            <a:r>
              <a:rPr lang="de-DE" altLang="de-DE" dirty="0" err="1">
                <a:latin typeface="Calibri Light" panose="020F0302020204030204" pitchFamily="34" charset="0"/>
              </a:rPr>
              <a:t>and</a:t>
            </a:r>
            <a:r>
              <a:rPr lang="de-DE" altLang="de-DE" dirty="0">
                <a:latin typeface="Calibri Light" panose="020F0302020204030204" pitchFamily="34" charset="0"/>
              </a:rPr>
              <a:t> Help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● </a:t>
            </a:r>
            <a:r>
              <a:rPr lang="de-DE" altLang="de-DE" dirty="0" err="1">
                <a:latin typeface="Calibri Light" panose="020F0302020204030204" pitchFamily="34" charset="0"/>
              </a:rPr>
              <a:t>Jumping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into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our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main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function</a:t>
            </a:r>
            <a:r>
              <a:rPr lang="de-DE" altLang="de-DE" dirty="0">
                <a:latin typeface="Calibri Light" panose="020F0302020204030204" pitchFamily="34" charset="0"/>
              </a:rPr>
              <a:t>: 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1.)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start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by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choosing</a:t>
            </a:r>
            <a:r>
              <a:rPr lang="de-DE" altLang="de-DE" dirty="0">
                <a:latin typeface="Calibri Light" panose="020F0302020204030204" pitchFamily="34" charset="0"/>
              </a:rPr>
              <a:t> an item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want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to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have</a:t>
            </a:r>
            <a:r>
              <a:rPr lang="de-DE" altLang="de-DE" dirty="0">
                <a:latin typeface="Calibri Light" panose="020F0302020204030204" pitchFamily="34" charset="0"/>
              </a:rPr>
              <a:t> a </a:t>
            </a:r>
            <a:r>
              <a:rPr lang="de-DE" altLang="de-DE" dirty="0" err="1">
                <a:latin typeface="Calibri Light" panose="020F0302020204030204" pitchFamily="34" charset="0"/>
              </a:rPr>
              <a:t>similarity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recommendation</a:t>
            </a:r>
            <a:r>
              <a:rPr lang="de-DE" altLang="de-DE" dirty="0">
                <a:latin typeface="Calibri Light" panose="020F0302020204030204" pitchFamily="34" charset="0"/>
              </a:rPr>
              <a:t> on 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2.)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then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click</a:t>
            </a:r>
            <a:r>
              <a:rPr lang="de-DE" altLang="de-DE" dirty="0">
                <a:latin typeface="Calibri Light" panose="020F0302020204030204" pitchFamily="34" charset="0"/>
              </a:rPr>
              <a:t> on </a:t>
            </a:r>
            <a:r>
              <a:rPr lang="de-DE" altLang="de-DE" dirty="0" err="1">
                <a:latin typeface="Calibri Light" panose="020F0302020204030204" pitchFamily="34" charset="0"/>
              </a:rPr>
              <a:t>search</a:t>
            </a: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3.) </a:t>
            </a:r>
            <a:r>
              <a:rPr lang="de-DE" altLang="de-DE" dirty="0" err="1">
                <a:latin typeface="Calibri Light" panose="020F0302020204030204" pitchFamily="34" charset="0"/>
              </a:rPr>
              <a:t>And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Fashup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finally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suggests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us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similiar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looking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items</a:t>
            </a:r>
            <a:r>
              <a:rPr lang="de-DE" altLang="de-DE" dirty="0">
                <a:latin typeface="Calibri Light" panose="020F0302020204030204" pitchFamily="34" charset="0"/>
              </a:rPr>
              <a:t>.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now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can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research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our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favorized</a:t>
            </a:r>
            <a:r>
              <a:rPr lang="de-DE" altLang="de-DE" dirty="0">
                <a:latin typeface="Calibri Light" panose="020F0302020204030204" pitchFamily="34" charset="0"/>
              </a:rPr>
              <a:t> item, </a:t>
            </a:r>
            <a:r>
              <a:rPr lang="de-DE" altLang="de-DE" dirty="0" err="1">
                <a:latin typeface="Calibri Light" panose="020F0302020204030204" pitchFamily="34" charset="0"/>
              </a:rPr>
              <a:t>navigate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to</a:t>
            </a:r>
            <a:r>
              <a:rPr lang="de-DE" altLang="de-DE" dirty="0">
                <a:latin typeface="Calibri Light" panose="020F0302020204030204" pitchFamily="34" charset="0"/>
              </a:rPr>
              <a:t> online </a:t>
            </a:r>
            <a:r>
              <a:rPr lang="de-DE" altLang="de-DE" dirty="0" err="1">
                <a:latin typeface="Calibri Light" panose="020F0302020204030204" pitchFamily="34" charset="0"/>
              </a:rPr>
              <a:t>shop</a:t>
            </a:r>
            <a:r>
              <a:rPr lang="de-DE" altLang="de-DE" dirty="0">
                <a:latin typeface="Calibri Light" panose="020F0302020204030204" pitchFamily="34" charset="0"/>
              </a:rPr>
              <a:t> &amp; </a:t>
            </a:r>
            <a:r>
              <a:rPr lang="de-DE" altLang="de-DE" dirty="0" err="1">
                <a:latin typeface="Calibri Light" panose="020F0302020204030204" pitchFamily="34" charset="0"/>
              </a:rPr>
              <a:t>start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shopping</a:t>
            </a: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●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continue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with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another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example</a:t>
            </a:r>
            <a:r>
              <a:rPr lang="de-DE" altLang="de-DE" dirty="0">
                <a:latin typeface="Calibri Light" panose="020F0302020204030204" pitchFamily="34" charset="0"/>
              </a:rPr>
              <a:t>, in </a:t>
            </a:r>
            <a:r>
              <a:rPr lang="de-DE" altLang="de-DE" dirty="0" err="1">
                <a:latin typeface="Calibri Light" panose="020F0302020204030204" pitchFamily="34" charset="0"/>
              </a:rPr>
              <a:t>this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case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choose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these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winter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shoes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for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women</a:t>
            </a: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●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again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click</a:t>
            </a:r>
            <a:r>
              <a:rPr lang="de-DE" altLang="de-DE" dirty="0">
                <a:latin typeface="Calibri Light" panose="020F0302020204030204" pitchFamily="34" charset="0"/>
              </a:rPr>
              <a:t> on </a:t>
            </a:r>
            <a:r>
              <a:rPr lang="de-DE" altLang="de-DE" dirty="0" err="1">
                <a:latin typeface="Calibri Light" panose="020F0302020204030204" pitchFamily="34" charset="0"/>
              </a:rPr>
              <a:t>search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get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recommended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similar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looking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items</a:t>
            </a:r>
            <a:r>
              <a:rPr lang="de-DE" altLang="de-DE" dirty="0">
                <a:latin typeface="Calibri Light" panose="020F03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●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again</a:t>
            </a:r>
            <a:r>
              <a:rPr lang="de-DE" altLang="de-DE" dirty="0">
                <a:latin typeface="Calibri Light" panose="020F0302020204030204" pitchFamily="34" charset="0"/>
              </a:rPr>
              <a:t> browse </a:t>
            </a:r>
            <a:r>
              <a:rPr lang="de-DE" altLang="de-DE" dirty="0" err="1">
                <a:latin typeface="Calibri Light" panose="020F0302020204030204" pitchFamily="34" charset="0"/>
              </a:rPr>
              <a:t>to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the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website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start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shopping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our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favorized</a:t>
            </a:r>
            <a:r>
              <a:rPr lang="de-DE" altLang="de-DE" dirty="0">
                <a:latin typeface="Calibri Light" panose="020F0302020204030204" pitchFamily="34" charset="0"/>
              </a:rPr>
              <a:t> item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de-DE" altLang="de-DE" dirty="0">
                <a:latin typeface="Calibri Light" panose="020F0302020204030204" pitchFamily="34" charset="0"/>
              </a:rPr>
              <a:t>● </a:t>
            </a:r>
            <a:r>
              <a:rPr lang="de-DE" altLang="de-DE" dirty="0" err="1">
                <a:latin typeface="Calibri Light" panose="020F0302020204030204" pitchFamily="34" charset="0"/>
              </a:rPr>
              <a:t>Thats</a:t>
            </a:r>
            <a:r>
              <a:rPr lang="de-DE" altLang="de-DE" dirty="0">
                <a:latin typeface="Calibri Light" panose="020F0302020204030204" pitchFamily="34" charset="0"/>
              </a:rPr>
              <a:t> it. 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dirty="0">
                <a:latin typeface="Calibri Light" panose="020F0302020204030204" pitchFamily="34" charset="0"/>
              </a:rPr>
              <a:t>●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hope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you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enjoyed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our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presentation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are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more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than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welcome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to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answer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any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questions</a:t>
            </a: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35617E21-335C-4772-AFFB-E47AD0015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fld id="{CD69E5EC-8DD4-4890-A6F0-56A0EB6D2477}" type="slidenum">
              <a:rPr lang="en-US" altLang="de-DE" sz="1200">
                <a:latin typeface="Calibri Light" panose="020F0302020204030204" pitchFamily="34" charset="0"/>
              </a:rPr>
              <a:pPr/>
              <a:t>12</a:t>
            </a:fld>
            <a:endParaRPr lang="en-US" altLang="de-DE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00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dirty="0">
                <a:latin typeface="Calibri Light" panose="020F0302020204030204" pitchFamily="34" charset="0"/>
              </a:rPr>
              <a:t>●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hope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you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enjoyed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our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presentation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are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more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than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welcome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to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answer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any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questions</a:t>
            </a:r>
            <a:endParaRPr lang="de-DE" altLang="de-DE" dirty="0">
              <a:latin typeface="Calibri Light" panose="020F03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1D340-9B72-4328-B0C9-3D7990545818}" type="slidenum">
              <a:rPr lang="en-US" altLang="de-DE" smtClean="0"/>
              <a:pPr/>
              <a:t>13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31553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dirty="0">
                <a:latin typeface="Calibri Light" panose="020F0302020204030204" pitchFamily="34" charset="0"/>
              </a:rPr>
              <a:t>● Hi </a:t>
            </a:r>
            <a:r>
              <a:rPr lang="de-DE" altLang="de-DE" dirty="0" err="1">
                <a:latin typeface="Calibri Light" panose="020F0302020204030204" pitchFamily="34" charset="0"/>
              </a:rPr>
              <a:t>together</a:t>
            </a:r>
            <a:r>
              <a:rPr lang="de-DE" altLang="de-DE" dirty="0">
                <a:latin typeface="Calibri Light" panose="020F0302020204030204" pitchFamily="34" charset="0"/>
              </a:rPr>
              <a:t>, </a:t>
            </a:r>
            <a:r>
              <a:rPr lang="de-DE" altLang="de-DE" dirty="0" err="1">
                <a:latin typeface="Calibri Light" panose="020F0302020204030204" pitchFamily="34" charset="0"/>
              </a:rPr>
              <a:t>and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welcome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to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the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pitch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of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our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team</a:t>
            </a:r>
            <a:r>
              <a:rPr lang="de-DE" altLang="de-DE" dirty="0">
                <a:latin typeface="Calibri Light" panose="020F0302020204030204" pitchFamily="34" charset="0"/>
              </a:rPr>
              <a:t>.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developed</a:t>
            </a:r>
            <a:r>
              <a:rPr lang="de-DE" altLang="de-DE" dirty="0">
                <a:latin typeface="Calibri Light" panose="020F0302020204030204" pitchFamily="34" charset="0"/>
              </a:rPr>
              <a:t> a </a:t>
            </a:r>
            <a:r>
              <a:rPr lang="de-DE" altLang="de-DE" dirty="0" err="1">
                <a:latin typeface="Calibri Light" panose="020F0302020204030204" pitchFamily="34" charset="0"/>
              </a:rPr>
              <a:t>solution</a:t>
            </a:r>
            <a:r>
              <a:rPr lang="de-DE" altLang="de-DE" dirty="0">
                <a:latin typeface="Calibri Light" panose="020F0302020204030204" pitchFamily="34" charset="0"/>
              </a:rPr>
              <a:t> in </a:t>
            </a:r>
            <a:r>
              <a:rPr lang="de-DE" altLang="de-DE" dirty="0" err="1">
                <a:latin typeface="Calibri Light" panose="020F0302020204030204" pitchFamily="34" charset="0"/>
              </a:rPr>
              <a:t>the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second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hand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clothing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market</a:t>
            </a:r>
            <a:endParaRPr lang="de-DE" altLang="de-DE" dirty="0">
              <a:latin typeface="Calibri Light" panose="020F0302020204030204" pitchFamily="34" charset="0"/>
            </a:endParaRPr>
          </a:p>
          <a:p>
            <a:endParaRPr lang="de-DE" dirty="0"/>
          </a:p>
          <a:p>
            <a:r>
              <a:rPr lang="de-DE" dirty="0"/>
              <a:t>●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consisted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endParaRPr lang="de-DE" dirty="0"/>
          </a:p>
          <a:p>
            <a:r>
              <a:rPr lang="de-DE" dirty="0"/>
              <a:t>1.) </a:t>
            </a:r>
            <a:r>
              <a:rPr lang="de-DE" dirty="0" err="1"/>
              <a:t>Sira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UX/UI Designer</a:t>
            </a:r>
          </a:p>
          <a:p>
            <a:endParaRPr lang="de-DE" dirty="0"/>
          </a:p>
          <a:p>
            <a:r>
              <a:rPr lang="de-DE" dirty="0"/>
              <a:t>2.) Roman </a:t>
            </a:r>
            <a:r>
              <a:rPr lang="de-DE" dirty="0" err="1"/>
              <a:t>and</a:t>
            </a:r>
            <a:r>
              <a:rPr lang="de-DE" dirty="0"/>
              <a:t> Cem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Front-End Web Developers</a:t>
            </a:r>
          </a:p>
          <a:p>
            <a:endParaRPr lang="de-DE" dirty="0"/>
          </a:p>
          <a:p>
            <a:r>
              <a:rPr lang="de-DE" dirty="0"/>
              <a:t>3.) Fabian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Back-End AI Developers</a:t>
            </a:r>
          </a:p>
          <a:p>
            <a:endParaRPr lang="de-DE" dirty="0"/>
          </a:p>
          <a:p>
            <a:r>
              <a:rPr lang="de-DE" dirty="0"/>
              <a:t>4.)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finally</a:t>
            </a:r>
            <a:r>
              <a:rPr lang="de-DE" dirty="0"/>
              <a:t> Bogdan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Project Mentor</a:t>
            </a:r>
          </a:p>
          <a:p>
            <a:endParaRPr lang="de-DE" dirty="0"/>
          </a:p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● </a:t>
            </a:r>
            <a:r>
              <a:rPr lang="de-DE" dirty="0" err="1"/>
              <a:t>Let's</a:t>
            </a:r>
            <a:r>
              <a:rPr lang="de-DE" dirty="0"/>
              <a:t> kick </a:t>
            </a:r>
            <a:r>
              <a:rPr lang="de-DE" dirty="0" err="1"/>
              <a:t>it</a:t>
            </a:r>
            <a:r>
              <a:rPr lang="de-DE" dirty="0"/>
              <a:t> off.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1D340-9B72-4328-B0C9-3D7990545818}" type="slidenum">
              <a:rPr lang="en-US" altLang="de-DE" smtClean="0"/>
              <a:pPr/>
              <a:t>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5892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05F115BC-4E6E-4C00-AE56-9BE1E6F73B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906FF4C4-E3EB-460D-A768-C7C2FC61C9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>
              <a:latin typeface="Calibri Light" panose="020F0302020204030204" pitchFamily="34" charset="0"/>
            </a:endParaRPr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35617E21-335C-4772-AFFB-E47AD0015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fld id="{CD69E5EC-8DD4-4890-A6F0-56A0EB6D2477}" type="slidenum">
              <a:rPr lang="en-US" altLang="de-DE" sz="1200">
                <a:latin typeface="Calibri Light" panose="020F0302020204030204" pitchFamily="34" charset="0"/>
              </a:rPr>
              <a:pPr/>
              <a:t>3</a:t>
            </a:fld>
            <a:endParaRPr lang="en-US" altLang="de-DE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8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●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phase</a:t>
            </a:r>
            <a:r>
              <a:rPr lang="de-DE" dirty="0"/>
              <a:t>,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an </a:t>
            </a:r>
            <a:r>
              <a:rPr lang="de-DE" dirty="0" err="1"/>
              <a:t>intense</a:t>
            </a:r>
            <a:r>
              <a:rPr lang="de-DE" dirty="0"/>
              <a:t> </a:t>
            </a:r>
            <a:r>
              <a:rPr lang="de-DE" dirty="0" err="1"/>
              <a:t>brainstorming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shopping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4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1.) First,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fragmented</a:t>
            </a:r>
            <a:r>
              <a:rPr lang="de-DE" dirty="0"/>
              <a:t> </a:t>
            </a:r>
            <a:r>
              <a:rPr lang="de-DE" dirty="0" err="1"/>
              <a:t>supply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plattforms</a:t>
            </a:r>
            <a:r>
              <a:rPr lang="de-DE" dirty="0"/>
              <a:t> </a:t>
            </a:r>
            <a:r>
              <a:rPr lang="de-DE" dirty="0" err="1"/>
              <a:t>offering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clothes</a:t>
            </a:r>
            <a:endParaRPr lang="de-DE" dirty="0"/>
          </a:p>
          <a:p>
            <a:endParaRPr lang="de-DE" dirty="0"/>
          </a:p>
          <a:p>
            <a:r>
              <a:rPr lang="de-DE" dirty="0"/>
              <a:t>2.) This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shopping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browse </a:t>
            </a:r>
            <a:r>
              <a:rPr lang="de-DE" dirty="0" err="1"/>
              <a:t>through</a:t>
            </a:r>
            <a:r>
              <a:rPr lang="de-DE" dirty="0"/>
              <a:t> multiple </a:t>
            </a:r>
            <a:r>
              <a:rPr lang="de-DE" dirty="0" err="1"/>
              <a:t>plattforms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clothing</a:t>
            </a:r>
            <a:r>
              <a:rPr lang="de-DE" dirty="0"/>
              <a:t> </a:t>
            </a:r>
            <a:r>
              <a:rPr lang="de-DE" dirty="0" err="1"/>
              <a:t>items</a:t>
            </a:r>
            <a:endParaRPr lang="de-DE" dirty="0"/>
          </a:p>
          <a:p>
            <a:endParaRPr lang="de-DE" dirty="0"/>
          </a:p>
          <a:p>
            <a:r>
              <a:rPr lang="de-DE" dirty="0"/>
              <a:t>3.) </a:t>
            </a:r>
            <a:r>
              <a:rPr lang="de-DE" dirty="0" err="1"/>
              <a:t>Thirdly</a:t>
            </a:r>
            <a:r>
              <a:rPr lang="de-DE" dirty="0"/>
              <a:t>,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websites</a:t>
            </a:r>
            <a:r>
              <a:rPr lang="de-DE" dirty="0"/>
              <a:t> do not </a:t>
            </a:r>
            <a:r>
              <a:rPr lang="de-DE" dirty="0" err="1"/>
              <a:t>offer</a:t>
            </a:r>
            <a:r>
              <a:rPr lang="de-DE" dirty="0"/>
              <a:t> </a:t>
            </a:r>
            <a:r>
              <a:rPr lang="de-DE" dirty="0" err="1"/>
              <a:t>personalized</a:t>
            </a:r>
            <a:r>
              <a:rPr lang="de-DE" dirty="0"/>
              <a:t> </a:t>
            </a:r>
            <a:r>
              <a:rPr lang="de-DE" dirty="0" err="1"/>
              <a:t>suggestions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4.)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lastly</a:t>
            </a:r>
            <a:r>
              <a:rPr lang="de-DE" dirty="0"/>
              <a:t>,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inflation</a:t>
            </a:r>
            <a:r>
              <a:rPr lang="de-DE" dirty="0"/>
              <a:t>, </a:t>
            </a:r>
            <a:r>
              <a:rPr lang="de-DE" dirty="0" err="1"/>
              <a:t>prices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clothing</a:t>
            </a:r>
            <a:r>
              <a:rPr lang="de-DE" dirty="0"/>
              <a:t>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rise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But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dirty="0" err="1"/>
              <a:t>product</a:t>
            </a:r>
            <a:r>
              <a:rPr lang="de-DE" dirty="0"/>
              <a:t>,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aimed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penetrate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consumer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1D340-9B72-4328-B0C9-3D7990545818}" type="slidenum">
              <a:rPr lang="en-US" altLang="de-DE" smtClean="0"/>
              <a:pPr/>
              <a:t>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03002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conducted</a:t>
            </a:r>
            <a:r>
              <a:rPr lang="de-DE" dirty="0"/>
              <a:t> </a:t>
            </a:r>
            <a:r>
              <a:rPr lang="de-DE" dirty="0" err="1"/>
              <a:t>both</a:t>
            </a:r>
            <a:endParaRPr lang="de-DE" dirty="0"/>
          </a:p>
          <a:p>
            <a:endParaRPr lang="de-DE" dirty="0"/>
          </a:p>
          <a:p>
            <a:r>
              <a:rPr lang="de-DE" dirty="0"/>
              <a:t>1) A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  <a:p>
            <a:endParaRPr lang="de-DE" dirty="0"/>
          </a:p>
          <a:p>
            <a:r>
              <a:rPr lang="de-DE" dirty="0"/>
              <a:t>2)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surveys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●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luckily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consistant</a:t>
            </a:r>
            <a:r>
              <a:rPr lang="de-DE" dirty="0"/>
              <a:t>!: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showed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  <a:p>
            <a:endParaRPr lang="de-DE" dirty="0"/>
          </a:p>
          <a:p>
            <a:r>
              <a:rPr lang="de-DE" dirty="0"/>
              <a:t>1.) First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an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2nd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shopping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2.) Second,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grow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30bn </a:t>
            </a:r>
            <a:r>
              <a:rPr lang="de-DE" dirty="0" err="1"/>
              <a:t>dollars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80bn </a:t>
            </a:r>
            <a:r>
              <a:rPr lang="de-DE" dirty="0" err="1"/>
              <a:t>dollars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years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So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indeed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1) a </a:t>
            </a:r>
            <a:r>
              <a:rPr lang="de-DE" dirty="0" err="1"/>
              <a:t>consumer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2) promising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wherefore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FashUp</a:t>
            </a:r>
            <a:r>
              <a:rPr lang="de-DE" dirty="0"/>
              <a:t> </a:t>
            </a:r>
            <a:r>
              <a:rPr lang="de-DE" dirty="0" err="1"/>
              <a:t>plattform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1D340-9B72-4328-B0C9-3D7990545818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186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05F115BC-4E6E-4C00-AE56-9BE1E6F73B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906FF4C4-E3EB-460D-A768-C7C2FC61C9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>
              <a:latin typeface="Calibri Light" panose="020F0302020204030204" pitchFamily="34" charset="0"/>
            </a:endParaRPr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35617E21-335C-4772-AFFB-E47AD0015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fld id="{CD69E5EC-8DD4-4890-A6F0-56A0EB6D2477}" type="slidenum">
              <a:rPr lang="en-US" altLang="de-DE" sz="1200">
                <a:latin typeface="Calibri Light" panose="020F0302020204030204" pitchFamily="34" charset="0"/>
              </a:rPr>
              <a:pPr/>
              <a:t>6</a:t>
            </a:fld>
            <a:endParaRPr lang="en-US" altLang="de-DE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8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●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Fashup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a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end-user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/her </a:t>
            </a:r>
            <a:r>
              <a:rPr lang="de-DE" dirty="0" err="1"/>
              <a:t>favorite</a:t>
            </a:r>
            <a:r>
              <a:rPr lang="de-DE" dirty="0"/>
              <a:t> </a:t>
            </a:r>
            <a:r>
              <a:rPr lang="de-DE" dirty="0" err="1"/>
              <a:t>clothing</a:t>
            </a:r>
            <a:r>
              <a:rPr lang="de-DE" dirty="0"/>
              <a:t> item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personalized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item</a:t>
            </a:r>
          </a:p>
          <a:p>
            <a:endParaRPr lang="de-DE" dirty="0"/>
          </a:p>
          <a:p>
            <a:r>
              <a:rPr lang="de-DE" dirty="0"/>
              <a:t>●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1.) First: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f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favorite</a:t>
            </a:r>
            <a:r>
              <a:rPr lang="de-DE" dirty="0"/>
              <a:t> </a:t>
            </a:r>
            <a:r>
              <a:rPr lang="de-DE" dirty="0" err="1"/>
              <a:t>fashion</a:t>
            </a:r>
            <a:r>
              <a:rPr lang="de-DE" dirty="0"/>
              <a:t> item. 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 a </a:t>
            </a:r>
            <a:r>
              <a:rPr lang="de-DE" dirty="0" err="1"/>
              <a:t>photo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clothing</a:t>
            </a:r>
            <a:r>
              <a:rPr lang="de-DE" dirty="0"/>
              <a:t> item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clothing</a:t>
            </a:r>
            <a:r>
              <a:rPr lang="de-DE" dirty="0"/>
              <a:t> item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expensive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place</a:t>
            </a:r>
            <a:endParaRPr lang="de-DE" dirty="0"/>
          </a:p>
          <a:p>
            <a:endParaRPr lang="de-DE" dirty="0"/>
          </a:p>
          <a:p>
            <a:r>
              <a:rPr lang="de-DE" dirty="0"/>
              <a:t>2.) Second: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on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FASHUP </a:t>
            </a:r>
            <a:r>
              <a:rPr lang="de-DE" dirty="0" err="1"/>
              <a:t>immideatly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items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, </a:t>
            </a:r>
            <a:r>
              <a:rPr lang="de-DE" dirty="0" err="1"/>
              <a:t>Fashup</a:t>
            </a:r>
            <a:r>
              <a:rPr lang="de-DE" dirty="0"/>
              <a:t> </a:t>
            </a:r>
            <a:r>
              <a:rPr lang="de-DE" dirty="0" err="1"/>
              <a:t>relies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vinted.com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3.) Third: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item link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shop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personalized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item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vinted.com</a:t>
            </a:r>
            <a:r>
              <a:rPr lang="de-DE" dirty="0"/>
              <a:t> </a:t>
            </a:r>
            <a:r>
              <a:rPr lang="de-DE" dirty="0" err="1"/>
              <a:t>website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1D340-9B72-4328-B0C9-3D7990545818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2401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05F115BC-4E6E-4C00-AE56-9BE1E6F73B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906FF4C4-E3EB-460D-A768-C7C2FC61C9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>
              <a:latin typeface="Calibri Light" panose="020F0302020204030204" pitchFamily="34" charset="0"/>
            </a:endParaRPr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35617E21-335C-4772-AFFB-E47AD0015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fld id="{CD69E5EC-8DD4-4890-A6F0-56A0EB6D2477}" type="slidenum">
              <a:rPr lang="en-US" altLang="de-DE" sz="1200">
                <a:latin typeface="Calibri Light" panose="020F0302020204030204" pitchFamily="34" charset="0"/>
              </a:rPr>
              <a:pPr/>
              <a:t>8</a:t>
            </a:fld>
            <a:endParaRPr lang="en-US" altLang="de-DE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3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● </a:t>
            </a:r>
            <a:r>
              <a:rPr lang="de-DE" dirty="0" err="1"/>
              <a:t>Diving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outlook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additionally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6 </a:t>
            </a:r>
            <a:r>
              <a:rPr lang="de-DE" dirty="0" err="1"/>
              <a:t>areas</a:t>
            </a:r>
            <a:r>
              <a:rPr lang="de-DE" dirty="0"/>
              <a:t>,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First,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AI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retraining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on a Fashion </a:t>
            </a:r>
            <a:r>
              <a:rPr lang="de-DE" dirty="0" err="1"/>
              <a:t>Only</a:t>
            </a:r>
            <a:r>
              <a:rPr lang="de-DE" dirty="0"/>
              <a:t> Database</a:t>
            </a:r>
          </a:p>
          <a:p>
            <a:endParaRPr lang="de-DE" dirty="0"/>
          </a:p>
          <a:p>
            <a:r>
              <a:rPr lang="de-DE" dirty="0"/>
              <a:t>● Second,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: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,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complementary</a:t>
            </a:r>
            <a:r>
              <a:rPr lang="de-DE" dirty="0"/>
              <a:t> </a:t>
            </a:r>
            <a:r>
              <a:rPr lang="de-DE" dirty="0" err="1"/>
              <a:t>fashion</a:t>
            </a:r>
            <a:r>
              <a:rPr lang="de-DE" dirty="0"/>
              <a:t> </a:t>
            </a:r>
            <a:r>
              <a:rPr lang="de-DE" dirty="0" err="1"/>
              <a:t>items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upload</a:t>
            </a:r>
            <a:r>
              <a:rPr lang="de-DE" dirty="0"/>
              <a:t> a </a:t>
            </a:r>
            <a:r>
              <a:rPr lang="de-DE" dirty="0" err="1"/>
              <a:t>pullover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a </a:t>
            </a:r>
            <a:r>
              <a:rPr lang="de-DE" dirty="0" err="1"/>
              <a:t>machting</a:t>
            </a:r>
            <a:r>
              <a:rPr lang="de-DE" dirty="0"/>
              <a:t> </a:t>
            </a:r>
            <a:r>
              <a:rPr lang="de-DE" dirty="0" err="1"/>
              <a:t>pullover</a:t>
            </a:r>
            <a:r>
              <a:rPr lang="de-DE" dirty="0"/>
              <a:t> but </a:t>
            </a:r>
            <a:r>
              <a:rPr lang="de-DE" dirty="0" err="1"/>
              <a:t>rather</a:t>
            </a:r>
            <a:r>
              <a:rPr lang="de-DE" dirty="0"/>
              <a:t> a </a:t>
            </a:r>
            <a:r>
              <a:rPr lang="de-DE" dirty="0" err="1"/>
              <a:t>matching</a:t>
            </a:r>
            <a:r>
              <a:rPr lang="de-DE" dirty="0"/>
              <a:t> pair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jeans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sneakers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</a:t>
            </a: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Fashup</a:t>
            </a:r>
            <a:r>
              <a:rPr lang="de-DE" dirty="0"/>
              <a:t> mobile </a:t>
            </a:r>
            <a:r>
              <a:rPr lang="de-DE" dirty="0" err="1"/>
              <a:t>application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customers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Also,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incl</a:t>
            </a:r>
            <a:r>
              <a:rPr lang="de-DE" dirty="0"/>
              <a:t> </a:t>
            </a:r>
            <a:r>
              <a:rPr lang="de-DE" dirty="0" err="1"/>
              <a:t>login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</a:t>
            </a: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enlarge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relying</a:t>
            </a:r>
            <a:r>
              <a:rPr lang="de-DE" dirty="0"/>
              <a:t> on </a:t>
            </a:r>
            <a:r>
              <a:rPr lang="de-DE" dirty="0" err="1"/>
              <a:t>vinted.com</a:t>
            </a:r>
            <a:r>
              <a:rPr lang="de-DE" dirty="0"/>
              <a:t> but also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plattforms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lastly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an </a:t>
            </a:r>
            <a:r>
              <a:rPr lang="de-DE" dirty="0" err="1"/>
              <a:t>ecosystem</a:t>
            </a:r>
            <a:r>
              <a:rPr lang="de-DE" dirty="0"/>
              <a:t>, </a:t>
            </a:r>
            <a:r>
              <a:rPr lang="de-DE" dirty="0" err="1"/>
              <a:t>bringing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multiple </a:t>
            </a:r>
            <a:r>
              <a:rPr lang="de-DE" dirty="0" err="1"/>
              <a:t>partners</a:t>
            </a:r>
            <a:r>
              <a:rPr lang="de-DE" dirty="0"/>
              <a:t> like </a:t>
            </a:r>
            <a:r>
              <a:rPr lang="de-DE" dirty="0" err="1"/>
              <a:t>designers</a:t>
            </a:r>
            <a:r>
              <a:rPr lang="de-DE" dirty="0"/>
              <a:t>, </a:t>
            </a:r>
            <a:r>
              <a:rPr lang="de-DE" dirty="0" err="1"/>
              <a:t>tailors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stationary</a:t>
            </a:r>
            <a:r>
              <a:rPr lang="de-DE" dirty="0"/>
              <a:t> </a:t>
            </a:r>
            <a:r>
              <a:rPr lang="de-DE" dirty="0" err="1"/>
              <a:t>retail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1D340-9B72-4328-B0C9-3D7990545818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54774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2985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933065" y="4235410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933065" y="8578751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441422" y="4235409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441422" y="8578750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270508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26445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27879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929312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260331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126445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9027879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3929312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8260331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7911338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466492"/>
            <a:ext cx="11007969" cy="924950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583726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249750" y="41388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9750" y="65010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49750" y="9058787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509636" y="41388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509636" y="65010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509636" y="9058787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6769522" y="41388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6769522" y="65010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6769522" y="9058787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763719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1218882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2" y="6858000"/>
            <a:ext cx="1218882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188824" y="6858000"/>
            <a:ext cx="1218882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286383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7689274" cy="76892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2" y="8391658"/>
            <a:ext cx="11892732" cy="532434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579858" y="8391658"/>
            <a:ext cx="11797792" cy="532434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391657" y="1"/>
            <a:ext cx="7689274" cy="76892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688376" y="1"/>
            <a:ext cx="7689274" cy="76892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27938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" y="0"/>
            <a:ext cx="24377652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767066" y="3452063"/>
            <a:ext cx="3008376" cy="300837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0073040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8286" y="518286"/>
            <a:ext cx="5416062" cy="597876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18286" y="7015341"/>
            <a:ext cx="5416062" cy="597876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452631" y="2498002"/>
            <a:ext cx="8707157" cy="597876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426822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963548" y="0"/>
            <a:ext cx="13414102" cy="109681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207716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3414102" cy="109681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721749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6060287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100620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181376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8281996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226397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28473" y="1688124"/>
            <a:ext cx="6093171" cy="1033975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564442" y="1688122"/>
            <a:ext cx="6093171" cy="502036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564442" y="7029400"/>
            <a:ext cx="6088205" cy="500941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5551353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60036" y="0"/>
            <a:ext cx="10058400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474313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057421" y="0"/>
            <a:ext cx="10058400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498610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057421" y="0"/>
            <a:ext cx="13320228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32369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13320228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829844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6149725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77355" y="6149724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189866" y="6149725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295796" y="6149724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9607143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5467" y="8428606"/>
            <a:ext cx="5408124" cy="42205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021" y="4208012"/>
            <a:ext cx="9519561" cy="844118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3589" y="4208012"/>
            <a:ext cx="5408125" cy="42205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619850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51689" y="2833960"/>
            <a:ext cx="9423139" cy="981524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609897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377650" cy="96012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215900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24" y="0"/>
            <a:ext cx="1218882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5258651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0193866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325063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09184" y="0"/>
            <a:ext cx="10193866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886350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80314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60850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88889" y="0"/>
            <a:ext cx="4081412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70301" y="0"/>
            <a:ext cx="4054581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6858000"/>
            <a:ext cx="4060850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071648" y="6858000"/>
            <a:ext cx="4087855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70301" y="6858000"/>
            <a:ext cx="4054581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247589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455035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8434174" y="5371869"/>
            <a:ext cx="6679466" cy="3785477"/>
          </a:xfrm>
        </p:spPr>
        <p:txBody>
          <a:bodyPr rtlCol="0">
            <a:normAutofit/>
          </a:bodyPr>
          <a:lstStyle>
            <a:lvl1pPr marL="0" indent="0" algn="ctr">
              <a:buNone/>
              <a:defRPr sz="2199">
                <a:latin typeface="Calibri Light"/>
                <a:cs typeface="Calibri Light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6352915" y="8991653"/>
            <a:ext cx="1013634" cy="1768937"/>
          </a:xfrm>
        </p:spPr>
        <p:txBody>
          <a:bodyPr rtlCol="0">
            <a:normAutofit/>
          </a:bodyPr>
          <a:lstStyle>
            <a:lvl1pPr marL="0" indent="0" algn="l">
              <a:lnSpc>
                <a:spcPct val="50000"/>
              </a:lnSpc>
              <a:buNone/>
              <a:defRPr sz="700"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id-ID" noProof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4754354" y="7975469"/>
            <a:ext cx="4254887" cy="2712449"/>
          </a:xfrm>
        </p:spPr>
        <p:txBody>
          <a:bodyPr rtlCol="0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4235822" y="7821109"/>
            <a:ext cx="2254062" cy="2902541"/>
          </a:xfrm>
        </p:spPr>
        <p:txBody>
          <a:bodyPr rtlCol="0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17691338" y="10138875"/>
            <a:ext cx="441690" cy="557901"/>
          </a:xfrm>
        </p:spPr>
        <p:txBody>
          <a:bodyPr rtlCol="0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891647067"/>
      </p:ext>
    </p:extLst>
  </p:cSld>
  <p:clrMapOvr>
    <a:masterClrMapping/>
  </p:clrMapOvr>
  <p:transition spd="med" advClick="0" advTm="2000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D7BF9-4156-45B8-8E69-79DA56D327DB}"/>
              </a:ext>
            </a:extLst>
          </p:cNvPr>
          <p:cNvSpPr/>
          <p:nvPr userDrawn="1"/>
        </p:nvSpPr>
        <p:spPr>
          <a:xfrm>
            <a:off x="21732875" y="7938"/>
            <a:ext cx="2101850" cy="15763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Montserrat" charset="0"/>
            </a:endParaRPr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0" y="-3048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6086471" y="487680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28"/>
          </p:nvPr>
        </p:nvSpPr>
        <p:spPr>
          <a:xfrm>
            <a:off x="12169766" y="-3048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6" name="Picture Placeholder 17"/>
          <p:cNvSpPr>
            <a:spLocks noGrp="1"/>
          </p:cNvSpPr>
          <p:nvPr>
            <p:ph type="pic" sz="quarter" idx="29"/>
          </p:nvPr>
        </p:nvSpPr>
        <p:spPr>
          <a:xfrm>
            <a:off x="18278473" y="483870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098702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8423" y="5650798"/>
            <a:ext cx="9309100" cy="57562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6268841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11023" y="8377295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355470" y="8402287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446906" y="8377295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825094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52179" y="0"/>
            <a:ext cx="21873292" cy="13716000"/>
          </a:xfrm>
          <a:prstGeom prst="parallelogram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013760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25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751952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882" y="6858000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251768" y="0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9673813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882" y="6858000"/>
            <a:ext cx="16251768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399287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6453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677410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243002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805176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144410" y="2996184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7040933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65592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27766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816985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227771" y="2996184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732916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45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8706276B-ACCE-FB4C-A4AC-60F299FFB6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91561448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Folie" r:id="rId43" imgW="7772400" imgH="10058400" progId="TCLayout.ActiveDocument.1">
                  <p:embed/>
                </p:oleObj>
              </mc:Choice>
              <mc:Fallback>
                <p:oleObj name="think-cell Folie" r:id="rId43" imgW="7772400" imgH="10058400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8706276B-ACCE-FB4C-A4AC-60F299FFB6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B135B83-573D-4887-9BD1-4B0CEC0AA1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76400" y="3651250"/>
            <a:ext cx="2102485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text styles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1029" name="Title Placeholder 3">
            <a:extLst>
              <a:ext uri="{FF2B5EF4-FFF2-40B4-BE49-F238E27FC236}">
                <a16:creationId xmlns:a16="http://schemas.microsoft.com/office/drawing/2014/main" id="{E2BD012C-2DE4-4F63-B413-F5943659F2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76400" y="730250"/>
            <a:ext cx="2102485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title style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A006BA1-99CF-7C4C-A673-9EC052C4A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8" t="26049" r="25710" b="33351"/>
          <a:stretch/>
        </p:blipFill>
        <p:spPr>
          <a:xfrm>
            <a:off x="22775333" y="12315671"/>
            <a:ext cx="1117600" cy="9526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66" r:id="rId20"/>
    <p:sldLayoutId id="2147484067" r:id="rId21"/>
    <p:sldLayoutId id="2147484068" r:id="rId22"/>
    <p:sldLayoutId id="2147484069" r:id="rId23"/>
    <p:sldLayoutId id="2147484070" r:id="rId24"/>
    <p:sldLayoutId id="2147484071" r:id="rId25"/>
    <p:sldLayoutId id="2147484072" r:id="rId26"/>
    <p:sldLayoutId id="2147484073" r:id="rId27"/>
    <p:sldLayoutId id="2147484074" r:id="rId28"/>
    <p:sldLayoutId id="2147484075" r:id="rId29"/>
    <p:sldLayoutId id="2147484076" r:id="rId30"/>
    <p:sldLayoutId id="2147484077" r:id="rId31"/>
    <p:sldLayoutId id="2147484078" r:id="rId32"/>
    <p:sldLayoutId id="2147484080" r:id="rId33"/>
    <p:sldLayoutId id="2147484081" r:id="rId34"/>
    <p:sldLayoutId id="2147484092" r:id="rId35"/>
    <p:sldLayoutId id="2147484094" r:id="rId36"/>
    <p:sldLayoutId id="2147484088" r:id="rId37"/>
    <p:sldLayoutId id="2147484089" r:id="rId38"/>
    <p:sldLayoutId id="2147484090" r:id="rId39"/>
  </p:sldLayoutIdLst>
  <p:transition/>
  <p:hf hdr="0" ftr="0" dt="0"/>
  <p:txStyles>
    <p:titleStyle>
      <a:lvl1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  <a:lvl2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2pPr>
      <a:lvl3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3pPr>
      <a:lvl4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4pPr>
      <a:lvl5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5pPr>
      <a:lvl6pPr marL="4572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6pPr>
      <a:lvl7pPr marL="9144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7pPr>
      <a:lvl8pPr marL="13716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8pPr>
      <a:lvl9pPr marL="18288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9pPr>
    </p:titleStyle>
    <p:bodyStyle>
      <a:lvl1pPr algn="l" defTabSz="1827213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defRPr lang="en-US" sz="48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  <a:lvl2pPr marL="9128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40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2pPr>
      <a:lvl3pPr marL="18272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6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3pPr>
      <a:lvl4pPr marL="27416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2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4pPr>
      <a:lvl5pPr marL="36560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2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tags" Target="../tags/tag6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5.bin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11" Type="http://schemas.openxmlformats.org/officeDocument/2006/relationships/image" Target="../media/image11.jp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0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D252753F-1A00-294E-80A5-4846AEBF206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61635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D252753F-1A00-294E-80A5-4846AEBF2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3073B163-07B8-6E42-B67B-A9485F14C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3718560"/>
            <a:ext cx="24377650" cy="9997440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36BB0699-F7F4-F54C-983C-039C0FB4D4D5}"/>
              </a:ext>
            </a:extLst>
          </p:cNvPr>
          <p:cNvSpPr txBox="1"/>
          <p:nvPr/>
        </p:nvSpPr>
        <p:spPr>
          <a:xfrm>
            <a:off x="914398" y="1172637"/>
            <a:ext cx="23524210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spc="7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FASHUP</a:t>
            </a:r>
          </a:p>
          <a:p>
            <a:pPr algn="ctr" defTabSz="1828434" eaLnBrk="1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400" spc="5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spc="7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PRESENTATION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9D0B2CE6-2203-E84B-AB48-9DE169DF2F51}"/>
              </a:ext>
            </a:extLst>
          </p:cNvPr>
          <p:cNvSpPr txBox="1"/>
          <p:nvPr/>
        </p:nvSpPr>
        <p:spPr>
          <a:xfrm>
            <a:off x="14843760" y="1590517"/>
            <a:ext cx="6381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spc="7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B3017E5-F014-6B49-A363-97BBFEBDD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2039600"/>
            <a:ext cx="1252786" cy="125278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F8E68E3-A461-864E-8237-E4A008AB9DD3}"/>
              </a:ext>
            </a:extLst>
          </p:cNvPr>
          <p:cNvSpPr/>
          <p:nvPr/>
        </p:nvSpPr>
        <p:spPr>
          <a:xfrm>
            <a:off x="0" y="9215438"/>
            <a:ext cx="24377650" cy="450056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Montserra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D0D295-6352-7042-A9C8-ACDD81272314}"/>
              </a:ext>
            </a:extLst>
          </p:cNvPr>
          <p:cNvSpPr txBox="1"/>
          <p:nvPr/>
        </p:nvSpPr>
        <p:spPr>
          <a:xfrm>
            <a:off x="5053013" y="10285413"/>
            <a:ext cx="1427162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Challenges &amp; Successes</a:t>
            </a:r>
            <a:endParaRPr lang="en-US" sz="13800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54412-BC77-F547-8515-2F03291E4C50}"/>
              </a:ext>
            </a:extLst>
          </p:cNvPr>
          <p:cNvSpPr txBox="1"/>
          <p:nvPr/>
        </p:nvSpPr>
        <p:spPr>
          <a:xfrm>
            <a:off x="9055100" y="9826625"/>
            <a:ext cx="62674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FASHUP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B492192-5095-1F44-88D2-58513D1970E5}"/>
              </a:ext>
            </a:extLst>
          </p:cNvPr>
          <p:cNvGrpSpPr/>
          <p:nvPr/>
        </p:nvGrpSpPr>
        <p:grpSpPr>
          <a:xfrm>
            <a:off x="1250692" y="2529959"/>
            <a:ext cx="6117380" cy="3760194"/>
            <a:chOff x="1250692" y="2529959"/>
            <a:chExt cx="6117380" cy="3760194"/>
          </a:xfrm>
        </p:grpSpPr>
        <p:sp>
          <p:nvSpPr>
            <p:cNvPr id="45059" name="TextBox 14">
              <a:extLst>
                <a:ext uri="{FF2B5EF4-FFF2-40B4-BE49-F238E27FC236}">
                  <a16:creationId xmlns:a16="http://schemas.microsoft.com/office/drawing/2014/main" id="{5338836B-CD19-4C29-BBA3-961601A6F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692" y="4864891"/>
              <a:ext cx="6117380" cy="1425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de-DE" sz="2000" dirty="0">
                  <a:latin typeface="Montserrat Light"/>
                  <a:ea typeface="Montserrat Light"/>
                  <a:cs typeface="Montserrat Light"/>
                </a:rPr>
                <a:t>Tools, Communication Channels, </a:t>
              </a:r>
            </a:p>
            <a:p>
              <a:pPr algn="ctr" eaLnBrk="1" hangingPunct="1">
                <a:lnSpc>
                  <a:spcPct val="150000"/>
                </a:lnSpc>
              </a:pPr>
              <a:r>
                <a:rPr lang="en-US" altLang="de-DE" sz="2000" dirty="0">
                  <a:latin typeface="Montserrat Light"/>
                  <a:ea typeface="Montserrat Light"/>
                  <a:cs typeface="Montserrat Light"/>
                </a:rPr>
                <a:t>Organizing Work, Task Clarity, Track Transparency, Commitment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325BC9-8FCF-8441-ABA6-34A95BCB0141}"/>
                </a:ext>
              </a:extLst>
            </p:cNvPr>
            <p:cNvSpPr txBox="1"/>
            <p:nvPr/>
          </p:nvSpPr>
          <p:spPr>
            <a:xfrm>
              <a:off x="1250692" y="4210424"/>
              <a:ext cx="6117380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Management</a:t>
              </a:r>
              <a:endParaRPr lang="en-US" sz="4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grpSp>
          <p:nvGrpSpPr>
            <p:cNvPr id="11" name="Group 3">
              <a:extLst>
                <a:ext uri="{FF2B5EF4-FFF2-40B4-BE49-F238E27FC236}">
                  <a16:creationId xmlns:a16="http://schemas.microsoft.com/office/drawing/2014/main" id="{9F0C3BE4-5A59-BB4F-9AAC-10A78F95D9CC}"/>
                </a:ext>
              </a:extLst>
            </p:cNvPr>
            <p:cNvGrpSpPr/>
            <p:nvPr/>
          </p:nvGrpSpPr>
          <p:grpSpPr>
            <a:xfrm>
              <a:off x="3637370" y="2529959"/>
              <a:ext cx="1344025" cy="1308297"/>
              <a:chOff x="7039723" y="806836"/>
              <a:chExt cx="848417" cy="796383"/>
            </a:xfrm>
            <a:solidFill>
              <a:schemeClr val="accent1"/>
            </a:solidFill>
          </p:grpSpPr>
          <p:sp>
            <p:nvSpPr>
              <p:cNvPr id="12" name="Freeform 168">
                <a:extLst>
                  <a:ext uri="{FF2B5EF4-FFF2-40B4-BE49-F238E27FC236}">
                    <a16:creationId xmlns:a16="http://schemas.microsoft.com/office/drawing/2014/main" id="{09F55D12-488C-BF43-8800-82F1CCD93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0987" y="880348"/>
                <a:ext cx="113247" cy="108518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23" y="0"/>
                  </a:cxn>
                  <a:cxn ang="0">
                    <a:pos x="35" y="0"/>
                  </a:cxn>
                  <a:cxn ang="0">
                    <a:pos x="47" y="5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61" y="24"/>
                  </a:cxn>
                  <a:cxn ang="0">
                    <a:pos x="61" y="36"/>
                  </a:cxn>
                  <a:cxn ang="0">
                    <a:pos x="56" y="45"/>
                  </a:cxn>
                  <a:cxn ang="0">
                    <a:pos x="49" y="55"/>
                  </a:cxn>
                  <a:cxn ang="0">
                    <a:pos x="49" y="55"/>
                  </a:cxn>
                  <a:cxn ang="0">
                    <a:pos x="37" y="59"/>
                  </a:cxn>
                  <a:cxn ang="0">
                    <a:pos x="26" y="62"/>
                  </a:cxn>
                  <a:cxn ang="0">
                    <a:pos x="14" y="57"/>
                  </a:cxn>
                  <a:cxn ang="0">
                    <a:pos x="4" y="47"/>
                  </a:cxn>
                  <a:cxn ang="0">
                    <a:pos x="4" y="47"/>
                  </a:cxn>
                  <a:cxn ang="0">
                    <a:pos x="0" y="38"/>
                  </a:cxn>
                  <a:cxn ang="0">
                    <a:pos x="0" y="26"/>
                  </a:cxn>
                  <a:cxn ang="0">
                    <a:pos x="4" y="14"/>
                  </a:cxn>
                  <a:cxn ang="0">
                    <a:pos x="11" y="5"/>
                  </a:cxn>
                </a:cxnLst>
                <a:rect l="0" t="0" r="r" b="b"/>
                <a:pathLst>
                  <a:path w="61" h="62">
                    <a:moveTo>
                      <a:pt x="11" y="5"/>
                    </a:moveTo>
                    <a:lnTo>
                      <a:pt x="11" y="5"/>
                    </a:lnTo>
                    <a:lnTo>
                      <a:pt x="23" y="0"/>
                    </a:lnTo>
                    <a:lnTo>
                      <a:pt x="35" y="0"/>
                    </a:lnTo>
                    <a:lnTo>
                      <a:pt x="47" y="5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61" y="24"/>
                    </a:lnTo>
                    <a:lnTo>
                      <a:pt x="61" y="36"/>
                    </a:lnTo>
                    <a:lnTo>
                      <a:pt x="56" y="45"/>
                    </a:lnTo>
                    <a:lnTo>
                      <a:pt x="49" y="55"/>
                    </a:lnTo>
                    <a:lnTo>
                      <a:pt x="49" y="55"/>
                    </a:lnTo>
                    <a:lnTo>
                      <a:pt x="37" y="59"/>
                    </a:lnTo>
                    <a:lnTo>
                      <a:pt x="26" y="62"/>
                    </a:lnTo>
                    <a:lnTo>
                      <a:pt x="14" y="57"/>
                    </a:lnTo>
                    <a:lnTo>
                      <a:pt x="4" y="47"/>
                    </a:lnTo>
                    <a:lnTo>
                      <a:pt x="4" y="47"/>
                    </a:lnTo>
                    <a:lnTo>
                      <a:pt x="0" y="38"/>
                    </a:lnTo>
                    <a:lnTo>
                      <a:pt x="0" y="26"/>
                    </a:lnTo>
                    <a:lnTo>
                      <a:pt x="4" y="14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13" name="Freeform 169">
                <a:extLst>
                  <a:ext uri="{FF2B5EF4-FFF2-40B4-BE49-F238E27FC236}">
                    <a16:creationId xmlns:a16="http://schemas.microsoft.com/office/drawing/2014/main" id="{76C586EF-982D-9C48-A23E-FA1254D2B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0987" y="880348"/>
                <a:ext cx="113247" cy="108518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23" y="0"/>
                  </a:cxn>
                  <a:cxn ang="0">
                    <a:pos x="35" y="0"/>
                  </a:cxn>
                  <a:cxn ang="0">
                    <a:pos x="47" y="5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61" y="24"/>
                  </a:cxn>
                  <a:cxn ang="0">
                    <a:pos x="61" y="36"/>
                  </a:cxn>
                  <a:cxn ang="0">
                    <a:pos x="56" y="45"/>
                  </a:cxn>
                  <a:cxn ang="0">
                    <a:pos x="49" y="55"/>
                  </a:cxn>
                  <a:cxn ang="0">
                    <a:pos x="49" y="55"/>
                  </a:cxn>
                  <a:cxn ang="0">
                    <a:pos x="37" y="59"/>
                  </a:cxn>
                  <a:cxn ang="0">
                    <a:pos x="26" y="62"/>
                  </a:cxn>
                  <a:cxn ang="0">
                    <a:pos x="14" y="57"/>
                  </a:cxn>
                  <a:cxn ang="0">
                    <a:pos x="4" y="47"/>
                  </a:cxn>
                  <a:cxn ang="0">
                    <a:pos x="4" y="47"/>
                  </a:cxn>
                  <a:cxn ang="0">
                    <a:pos x="0" y="38"/>
                  </a:cxn>
                  <a:cxn ang="0">
                    <a:pos x="0" y="26"/>
                  </a:cxn>
                  <a:cxn ang="0">
                    <a:pos x="4" y="14"/>
                  </a:cxn>
                  <a:cxn ang="0">
                    <a:pos x="11" y="5"/>
                  </a:cxn>
                </a:cxnLst>
                <a:rect l="0" t="0" r="r" b="b"/>
                <a:pathLst>
                  <a:path w="61" h="62">
                    <a:moveTo>
                      <a:pt x="11" y="5"/>
                    </a:moveTo>
                    <a:lnTo>
                      <a:pt x="11" y="5"/>
                    </a:lnTo>
                    <a:lnTo>
                      <a:pt x="23" y="0"/>
                    </a:lnTo>
                    <a:lnTo>
                      <a:pt x="35" y="0"/>
                    </a:lnTo>
                    <a:lnTo>
                      <a:pt x="47" y="5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61" y="24"/>
                    </a:lnTo>
                    <a:lnTo>
                      <a:pt x="61" y="36"/>
                    </a:lnTo>
                    <a:lnTo>
                      <a:pt x="56" y="45"/>
                    </a:lnTo>
                    <a:lnTo>
                      <a:pt x="49" y="55"/>
                    </a:lnTo>
                    <a:lnTo>
                      <a:pt x="49" y="55"/>
                    </a:lnTo>
                    <a:lnTo>
                      <a:pt x="37" y="59"/>
                    </a:lnTo>
                    <a:lnTo>
                      <a:pt x="26" y="62"/>
                    </a:lnTo>
                    <a:lnTo>
                      <a:pt x="14" y="57"/>
                    </a:lnTo>
                    <a:lnTo>
                      <a:pt x="4" y="47"/>
                    </a:lnTo>
                    <a:lnTo>
                      <a:pt x="4" y="47"/>
                    </a:lnTo>
                    <a:lnTo>
                      <a:pt x="0" y="38"/>
                    </a:lnTo>
                    <a:lnTo>
                      <a:pt x="0" y="26"/>
                    </a:lnTo>
                    <a:lnTo>
                      <a:pt x="4" y="14"/>
                    </a:lnTo>
                    <a:lnTo>
                      <a:pt x="11" y="5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15" name="Freeform 170">
                <a:extLst>
                  <a:ext uri="{FF2B5EF4-FFF2-40B4-BE49-F238E27FC236}">
                    <a16:creationId xmlns:a16="http://schemas.microsoft.com/office/drawing/2014/main" id="{8E435B27-D3B5-D440-A4C4-6F45EF260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7047" y="1050127"/>
                <a:ext cx="113247" cy="10676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12" y="7"/>
                  </a:cxn>
                  <a:cxn ang="0">
                    <a:pos x="24" y="2"/>
                  </a:cxn>
                  <a:cxn ang="0">
                    <a:pos x="36" y="0"/>
                  </a:cxn>
                  <a:cxn ang="0">
                    <a:pos x="45" y="5"/>
                  </a:cxn>
                  <a:cxn ang="0">
                    <a:pos x="54" y="14"/>
                  </a:cxn>
                  <a:cxn ang="0">
                    <a:pos x="54" y="14"/>
                  </a:cxn>
                  <a:cxn ang="0">
                    <a:pos x="59" y="23"/>
                  </a:cxn>
                  <a:cxn ang="0">
                    <a:pos x="61" y="35"/>
                  </a:cxn>
                  <a:cxn ang="0">
                    <a:pos x="57" y="47"/>
                  </a:cxn>
                  <a:cxn ang="0">
                    <a:pos x="47" y="56"/>
                  </a:cxn>
                  <a:cxn ang="0">
                    <a:pos x="47" y="56"/>
                  </a:cxn>
                  <a:cxn ang="0">
                    <a:pos x="38" y="61"/>
                  </a:cxn>
                  <a:cxn ang="0">
                    <a:pos x="26" y="61"/>
                  </a:cxn>
                  <a:cxn ang="0">
                    <a:pos x="14" y="56"/>
                  </a:cxn>
                  <a:cxn ang="0">
                    <a:pos x="5" y="49"/>
                  </a:cxn>
                  <a:cxn ang="0">
                    <a:pos x="5" y="49"/>
                  </a:cxn>
                  <a:cxn ang="0">
                    <a:pos x="0" y="38"/>
                  </a:cxn>
                  <a:cxn ang="0">
                    <a:pos x="0" y="26"/>
                  </a:cxn>
                  <a:cxn ang="0">
                    <a:pos x="3" y="16"/>
                  </a:cxn>
                  <a:cxn ang="0">
                    <a:pos x="12" y="7"/>
                  </a:cxn>
                </a:cxnLst>
                <a:rect l="0" t="0" r="r" b="b"/>
                <a:pathLst>
                  <a:path w="61" h="61">
                    <a:moveTo>
                      <a:pt x="12" y="7"/>
                    </a:moveTo>
                    <a:lnTo>
                      <a:pt x="12" y="7"/>
                    </a:lnTo>
                    <a:lnTo>
                      <a:pt x="24" y="2"/>
                    </a:lnTo>
                    <a:lnTo>
                      <a:pt x="36" y="0"/>
                    </a:lnTo>
                    <a:lnTo>
                      <a:pt x="45" y="5"/>
                    </a:lnTo>
                    <a:lnTo>
                      <a:pt x="54" y="14"/>
                    </a:lnTo>
                    <a:lnTo>
                      <a:pt x="54" y="14"/>
                    </a:lnTo>
                    <a:lnTo>
                      <a:pt x="59" y="23"/>
                    </a:lnTo>
                    <a:lnTo>
                      <a:pt x="61" y="35"/>
                    </a:lnTo>
                    <a:lnTo>
                      <a:pt x="57" y="47"/>
                    </a:lnTo>
                    <a:lnTo>
                      <a:pt x="47" y="56"/>
                    </a:lnTo>
                    <a:lnTo>
                      <a:pt x="47" y="56"/>
                    </a:lnTo>
                    <a:lnTo>
                      <a:pt x="38" y="61"/>
                    </a:lnTo>
                    <a:lnTo>
                      <a:pt x="26" y="61"/>
                    </a:lnTo>
                    <a:lnTo>
                      <a:pt x="14" y="56"/>
                    </a:lnTo>
                    <a:lnTo>
                      <a:pt x="5" y="49"/>
                    </a:lnTo>
                    <a:lnTo>
                      <a:pt x="5" y="49"/>
                    </a:lnTo>
                    <a:lnTo>
                      <a:pt x="0" y="38"/>
                    </a:lnTo>
                    <a:lnTo>
                      <a:pt x="0" y="26"/>
                    </a:lnTo>
                    <a:lnTo>
                      <a:pt x="3" y="16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17" name="Freeform 171">
                <a:extLst>
                  <a:ext uri="{FF2B5EF4-FFF2-40B4-BE49-F238E27FC236}">
                    <a16:creationId xmlns:a16="http://schemas.microsoft.com/office/drawing/2014/main" id="{E162BE6B-8917-F44E-AEFF-0D5D1F626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7047" y="1050127"/>
                <a:ext cx="113247" cy="10676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12" y="7"/>
                  </a:cxn>
                  <a:cxn ang="0">
                    <a:pos x="24" y="2"/>
                  </a:cxn>
                  <a:cxn ang="0">
                    <a:pos x="36" y="0"/>
                  </a:cxn>
                  <a:cxn ang="0">
                    <a:pos x="45" y="5"/>
                  </a:cxn>
                  <a:cxn ang="0">
                    <a:pos x="54" y="14"/>
                  </a:cxn>
                  <a:cxn ang="0">
                    <a:pos x="54" y="14"/>
                  </a:cxn>
                  <a:cxn ang="0">
                    <a:pos x="59" y="23"/>
                  </a:cxn>
                  <a:cxn ang="0">
                    <a:pos x="61" y="35"/>
                  </a:cxn>
                  <a:cxn ang="0">
                    <a:pos x="57" y="47"/>
                  </a:cxn>
                  <a:cxn ang="0">
                    <a:pos x="47" y="56"/>
                  </a:cxn>
                  <a:cxn ang="0">
                    <a:pos x="47" y="56"/>
                  </a:cxn>
                  <a:cxn ang="0">
                    <a:pos x="38" y="61"/>
                  </a:cxn>
                  <a:cxn ang="0">
                    <a:pos x="26" y="61"/>
                  </a:cxn>
                  <a:cxn ang="0">
                    <a:pos x="14" y="56"/>
                  </a:cxn>
                  <a:cxn ang="0">
                    <a:pos x="5" y="49"/>
                  </a:cxn>
                  <a:cxn ang="0">
                    <a:pos x="5" y="49"/>
                  </a:cxn>
                  <a:cxn ang="0">
                    <a:pos x="0" y="38"/>
                  </a:cxn>
                  <a:cxn ang="0">
                    <a:pos x="0" y="26"/>
                  </a:cxn>
                  <a:cxn ang="0">
                    <a:pos x="3" y="16"/>
                  </a:cxn>
                  <a:cxn ang="0">
                    <a:pos x="12" y="7"/>
                  </a:cxn>
                </a:cxnLst>
                <a:rect l="0" t="0" r="r" b="b"/>
                <a:pathLst>
                  <a:path w="61" h="61">
                    <a:moveTo>
                      <a:pt x="12" y="7"/>
                    </a:moveTo>
                    <a:lnTo>
                      <a:pt x="12" y="7"/>
                    </a:lnTo>
                    <a:lnTo>
                      <a:pt x="24" y="2"/>
                    </a:lnTo>
                    <a:lnTo>
                      <a:pt x="36" y="0"/>
                    </a:lnTo>
                    <a:lnTo>
                      <a:pt x="45" y="5"/>
                    </a:lnTo>
                    <a:lnTo>
                      <a:pt x="54" y="14"/>
                    </a:lnTo>
                    <a:lnTo>
                      <a:pt x="54" y="14"/>
                    </a:lnTo>
                    <a:lnTo>
                      <a:pt x="59" y="23"/>
                    </a:lnTo>
                    <a:lnTo>
                      <a:pt x="61" y="35"/>
                    </a:lnTo>
                    <a:lnTo>
                      <a:pt x="57" y="47"/>
                    </a:lnTo>
                    <a:lnTo>
                      <a:pt x="47" y="56"/>
                    </a:lnTo>
                    <a:lnTo>
                      <a:pt x="47" y="56"/>
                    </a:lnTo>
                    <a:lnTo>
                      <a:pt x="38" y="61"/>
                    </a:lnTo>
                    <a:lnTo>
                      <a:pt x="26" y="61"/>
                    </a:lnTo>
                    <a:lnTo>
                      <a:pt x="14" y="56"/>
                    </a:lnTo>
                    <a:lnTo>
                      <a:pt x="5" y="49"/>
                    </a:lnTo>
                    <a:lnTo>
                      <a:pt x="5" y="49"/>
                    </a:lnTo>
                    <a:lnTo>
                      <a:pt x="0" y="38"/>
                    </a:lnTo>
                    <a:lnTo>
                      <a:pt x="0" y="26"/>
                    </a:lnTo>
                    <a:lnTo>
                      <a:pt x="3" y="16"/>
                    </a:lnTo>
                    <a:lnTo>
                      <a:pt x="12" y="7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19" name="Freeform 172">
                <a:extLst>
                  <a:ext uri="{FF2B5EF4-FFF2-40B4-BE49-F238E27FC236}">
                    <a16:creationId xmlns:a16="http://schemas.microsoft.com/office/drawing/2014/main" id="{9852EE97-DDC8-ED48-9387-510AFD521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9723" y="1008120"/>
                <a:ext cx="380582" cy="586349"/>
              </a:xfrm>
              <a:custGeom>
                <a:avLst/>
                <a:gdLst/>
                <a:ahLst/>
                <a:cxnLst>
                  <a:cxn ang="0">
                    <a:pos x="200" y="15"/>
                  </a:cxn>
                  <a:cxn ang="0">
                    <a:pos x="190" y="10"/>
                  </a:cxn>
                  <a:cxn ang="0">
                    <a:pos x="179" y="15"/>
                  </a:cxn>
                  <a:cxn ang="0">
                    <a:pos x="103" y="26"/>
                  </a:cxn>
                  <a:cxn ang="0">
                    <a:pos x="96" y="17"/>
                  </a:cxn>
                  <a:cxn ang="0">
                    <a:pos x="77" y="3"/>
                  </a:cxn>
                  <a:cxn ang="0">
                    <a:pos x="63" y="0"/>
                  </a:cxn>
                  <a:cxn ang="0">
                    <a:pos x="47" y="3"/>
                  </a:cxn>
                  <a:cxn ang="0">
                    <a:pos x="33" y="12"/>
                  </a:cxn>
                  <a:cxn ang="0">
                    <a:pos x="26" y="26"/>
                  </a:cxn>
                  <a:cxn ang="0">
                    <a:pos x="21" y="43"/>
                  </a:cxn>
                  <a:cxn ang="0">
                    <a:pos x="0" y="229"/>
                  </a:cxn>
                  <a:cxn ang="0">
                    <a:pos x="21" y="318"/>
                  </a:cxn>
                  <a:cxn ang="0">
                    <a:pos x="21" y="325"/>
                  </a:cxn>
                  <a:cxn ang="0">
                    <a:pos x="30" y="332"/>
                  </a:cxn>
                  <a:cxn ang="0">
                    <a:pos x="35" y="335"/>
                  </a:cxn>
                  <a:cxn ang="0">
                    <a:pos x="47" y="330"/>
                  </a:cxn>
                  <a:cxn ang="0">
                    <a:pos x="52" y="318"/>
                  </a:cxn>
                  <a:cxn ang="0">
                    <a:pos x="75" y="229"/>
                  </a:cxn>
                  <a:cxn ang="0">
                    <a:pos x="75" y="318"/>
                  </a:cxn>
                  <a:cxn ang="0">
                    <a:pos x="80" y="330"/>
                  </a:cxn>
                  <a:cxn ang="0">
                    <a:pos x="92" y="335"/>
                  </a:cxn>
                  <a:cxn ang="0">
                    <a:pos x="96" y="332"/>
                  </a:cxn>
                  <a:cxn ang="0">
                    <a:pos x="106" y="325"/>
                  </a:cxn>
                  <a:cxn ang="0">
                    <a:pos x="106" y="229"/>
                  </a:cxn>
                  <a:cxn ang="0">
                    <a:pos x="106" y="118"/>
                  </a:cxn>
                  <a:cxn ang="0">
                    <a:pos x="125" y="88"/>
                  </a:cxn>
                  <a:cxn ang="0">
                    <a:pos x="132" y="92"/>
                  </a:cxn>
                  <a:cxn ang="0">
                    <a:pos x="139" y="92"/>
                  </a:cxn>
                  <a:cxn ang="0">
                    <a:pos x="139" y="92"/>
                  </a:cxn>
                  <a:cxn ang="0">
                    <a:pos x="146" y="88"/>
                  </a:cxn>
                  <a:cxn ang="0">
                    <a:pos x="200" y="36"/>
                  </a:cxn>
                  <a:cxn ang="0">
                    <a:pos x="202" y="31"/>
                  </a:cxn>
                  <a:cxn ang="0">
                    <a:pos x="205" y="19"/>
                  </a:cxn>
                </a:cxnLst>
                <a:rect l="0" t="0" r="r" b="b"/>
                <a:pathLst>
                  <a:path w="205" h="335">
                    <a:moveTo>
                      <a:pt x="200" y="15"/>
                    </a:moveTo>
                    <a:lnTo>
                      <a:pt x="200" y="15"/>
                    </a:lnTo>
                    <a:lnTo>
                      <a:pt x="195" y="10"/>
                    </a:lnTo>
                    <a:lnTo>
                      <a:pt x="190" y="10"/>
                    </a:lnTo>
                    <a:lnTo>
                      <a:pt x="183" y="10"/>
                    </a:lnTo>
                    <a:lnTo>
                      <a:pt x="179" y="15"/>
                    </a:lnTo>
                    <a:lnTo>
                      <a:pt x="134" y="55"/>
                    </a:lnTo>
                    <a:lnTo>
                      <a:pt x="103" y="26"/>
                    </a:lnTo>
                    <a:lnTo>
                      <a:pt x="103" y="26"/>
                    </a:lnTo>
                    <a:lnTo>
                      <a:pt x="96" y="17"/>
                    </a:lnTo>
                    <a:lnTo>
                      <a:pt x="89" y="7"/>
                    </a:lnTo>
                    <a:lnTo>
                      <a:pt x="77" y="3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56" y="0"/>
                    </a:lnTo>
                    <a:lnTo>
                      <a:pt x="47" y="3"/>
                    </a:lnTo>
                    <a:lnTo>
                      <a:pt x="40" y="7"/>
                    </a:lnTo>
                    <a:lnTo>
                      <a:pt x="33" y="12"/>
                    </a:lnTo>
                    <a:lnTo>
                      <a:pt x="28" y="19"/>
                    </a:lnTo>
                    <a:lnTo>
                      <a:pt x="26" y="26"/>
                    </a:lnTo>
                    <a:lnTo>
                      <a:pt x="21" y="33"/>
                    </a:lnTo>
                    <a:lnTo>
                      <a:pt x="21" y="43"/>
                    </a:lnTo>
                    <a:lnTo>
                      <a:pt x="21" y="118"/>
                    </a:lnTo>
                    <a:lnTo>
                      <a:pt x="0" y="229"/>
                    </a:lnTo>
                    <a:lnTo>
                      <a:pt x="21" y="229"/>
                    </a:lnTo>
                    <a:lnTo>
                      <a:pt x="21" y="318"/>
                    </a:lnTo>
                    <a:lnTo>
                      <a:pt x="21" y="318"/>
                    </a:lnTo>
                    <a:lnTo>
                      <a:pt x="21" y="325"/>
                    </a:lnTo>
                    <a:lnTo>
                      <a:pt x="26" y="330"/>
                    </a:lnTo>
                    <a:lnTo>
                      <a:pt x="30" y="332"/>
                    </a:lnTo>
                    <a:lnTo>
                      <a:pt x="35" y="335"/>
                    </a:lnTo>
                    <a:lnTo>
                      <a:pt x="35" y="335"/>
                    </a:lnTo>
                    <a:lnTo>
                      <a:pt x="42" y="332"/>
                    </a:lnTo>
                    <a:lnTo>
                      <a:pt x="47" y="330"/>
                    </a:lnTo>
                    <a:lnTo>
                      <a:pt x="49" y="325"/>
                    </a:lnTo>
                    <a:lnTo>
                      <a:pt x="52" y="318"/>
                    </a:lnTo>
                    <a:lnTo>
                      <a:pt x="52" y="229"/>
                    </a:lnTo>
                    <a:lnTo>
                      <a:pt x="75" y="229"/>
                    </a:lnTo>
                    <a:lnTo>
                      <a:pt x="75" y="318"/>
                    </a:lnTo>
                    <a:lnTo>
                      <a:pt x="75" y="318"/>
                    </a:lnTo>
                    <a:lnTo>
                      <a:pt x="77" y="325"/>
                    </a:lnTo>
                    <a:lnTo>
                      <a:pt x="80" y="330"/>
                    </a:lnTo>
                    <a:lnTo>
                      <a:pt x="85" y="332"/>
                    </a:lnTo>
                    <a:lnTo>
                      <a:pt x="92" y="335"/>
                    </a:lnTo>
                    <a:lnTo>
                      <a:pt x="92" y="335"/>
                    </a:lnTo>
                    <a:lnTo>
                      <a:pt x="96" y="332"/>
                    </a:lnTo>
                    <a:lnTo>
                      <a:pt x="103" y="330"/>
                    </a:lnTo>
                    <a:lnTo>
                      <a:pt x="106" y="325"/>
                    </a:lnTo>
                    <a:lnTo>
                      <a:pt x="106" y="318"/>
                    </a:lnTo>
                    <a:lnTo>
                      <a:pt x="106" y="229"/>
                    </a:lnTo>
                    <a:lnTo>
                      <a:pt x="129" y="229"/>
                    </a:lnTo>
                    <a:lnTo>
                      <a:pt x="106" y="118"/>
                    </a:lnTo>
                    <a:lnTo>
                      <a:pt x="106" y="71"/>
                    </a:lnTo>
                    <a:lnTo>
                      <a:pt x="125" y="88"/>
                    </a:lnTo>
                    <a:lnTo>
                      <a:pt x="125" y="88"/>
                    </a:lnTo>
                    <a:lnTo>
                      <a:pt x="132" y="92"/>
                    </a:lnTo>
                    <a:lnTo>
                      <a:pt x="139" y="92"/>
                    </a:lnTo>
                    <a:lnTo>
                      <a:pt x="139" y="92"/>
                    </a:lnTo>
                    <a:lnTo>
                      <a:pt x="139" y="92"/>
                    </a:lnTo>
                    <a:lnTo>
                      <a:pt x="139" y="92"/>
                    </a:lnTo>
                    <a:lnTo>
                      <a:pt x="143" y="90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200" y="36"/>
                    </a:lnTo>
                    <a:lnTo>
                      <a:pt x="200" y="36"/>
                    </a:lnTo>
                    <a:lnTo>
                      <a:pt x="202" y="31"/>
                    </a:lnTo>
                    <a:lnTo>
                      <a:pt x="205" y="24"/>
                    </a:lnTo>
                    <a:lnTo>
                      <a:pt x="205" y="19"/>
                    </a:lnTo>
                    <a:lnTo>
                      <a:pt x="200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22" name="Freeform 173">
                <a:extLst>
                  <a:ext uri="{FF2B5EF4-FFF2-40B4-BE49-F238E27FC236}">
                    <a16:creationId xmlns:a16="http://schemas.microsoft.com/office/drawing/2014/main" id="{309753BB-E907-3345-9649-A2B2A6F96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9723" y="1008120"/>
                <a:ext cx="380582" cy="586349"/>
              </a:xfrm>
              <a:custGeom>
                <a:avLst/>
                <a:gdLst/>
                <a:ahLst/>
                <a:cxnLst>
                  <a:cxn ang="0">
                    <a:pos x="200" y="15"/>
                  </a:cxn>
                  <a:cxn ang="0">
                    <a:pos x="190" y="10"/>
                  </a:cxn>
                  <a:cxn ang="0">
                    <a:pos x="179" y="15"/>
                  </a:cxn>
                  <a:cxn ang="0">
                    <a:pos x="103" y="26"/>
                  </a:cxn>
                  <a:cxn ang="0">
                    <a:pos x="96" y="17"/>
                  </a:cxn>
                  <a:cxn ang="0">
                    <a:pos x="77" y="3"/>
                  </a:cxn>
                  <a:cxn ang="0">
                    <a:pos x="63" y="0"/>
                  </a:cxn>
                  <a:cxn ang="0">
                    <a:pos x="47" y="3"/>
                  </a:cxn>
                  <a:cxn ang="0">
                    <a:pos x="33" y="12"/>
                  </a:cxn>
                  <a:cxn ang="0">
                    <a:pos x="26" y="26"/>
                  </a:cxn>
                  <a:cxn ang="0">
                    <a:pos x="21" y="43"/>
                  </a:cxn>
                  <a:cxn ang="0">
                    <a:pos x="0" y="229"/>
                  </a:cxn>
                  <a:cxn ang="0">
                    <a:pos x="21" y="318"/>
                  </a:cxn>
                  <a:cxn ang="0">
                    <a:pos x="21" y="325"/>
                  </a:cxn>
                  <a:cxn ang="0">
                    <a:pos x="30" y="332"/>
                  </a:cxn>
                  <a:cxn ang="0">
                    <a:pos x="35" y="335"/>
                  </a:cxn>
                  <a:cxn ang="0">
                    <a:pos x="47" y="330"/>
                  </a:cxn>
                  <a:cxn ang="0">
                    <a:pos x="52" y="318"/>
                  </a:cxn>
                  <a:cxn ang="0">
                    <a:pos x="75" y="229"/>
                  </a:cxn>
                  <a:cxn ang="0">
                    <a:pos x="75" y="318"/>
                  </a:cxn>
                  <a:cxn ang="0">
                    <a:pos x="80" y="330"/>
                  </a:cxn>
                  <a:cxn ang="0">
                    <a:pos x="92" y="335"/>
                  </a:cxn>
                  <a:cxn ang="0">
                    <a:pos x="96" y="332"/>
                  </a:cxn>
                  <a:cxn ang="0">
                    <a:pos x="106" y="325"/>
                  </a:cxn>
                  <a:cxn ang="0">
                    <a:pos x="106" y="229"/>
                  </a:cxn>
                  <a:cxn ang="0">
                    <a:pos x="106" y="118"/>
                  </a:cxn>
                  <a:cxn ang="0">
                    <a:pos x="125" y="88"/>
                  </a:cxn>
                  <a:cxn ang="0">
                    <a:pos x="132" y="92"/>
                  </a:cxn>
                  <a:cxn ang="0">
                    <a:pos x="139" y="92"/>
                  </a:cxn>
                  <a:cxn ang="0">
                    <a:pos x="139" y="92"/>
                  </a:cxn>
                  <a:cxn ang="0">
                    <a:pos x="146" y="88"/>
                  </a:cxn>
                  <a:cxn ang="0">
                    <a:pos x="200" y="36"/>
                  </a:cxn>
                  <a:cxn ang="0">
                    <a:pos x="202" y="31"/>
                  </a:cxn>
                  <a:cxn ang="0">
                    <a:pos x="205" y="19"/>
                  </a:cxn>
                </a:cxnLst>
                <a:rect l="0" t="0" r="r" b="b"/>
                <a:pathLst>
                  <a:path w="205" h="335">
                    <a:moveTo>
                      <a:pt x="200" y="15"/>
                    </a:moveTo>
                    <a:lnTo>
                      <a:pt x="200" y="15"/>
                    </a:lnTo>
                    <a:lnTo>
                      <a:pt x="195" y="10"/>
                    </a:lnTo>
                    <a:lnTo>
                      <a:pt x="190" y="10"/>
                    </a:lnTo>
                    <a:lnTo>
                      <a:pt x="183" y="10"/>
                    </a:lnTo>
                    <a:lnTo>
                      <a:pt x="179" y="15"/>
                    </a:lnTo>
                    <a:lnTo>
                      <a:pt x="134" y="55"/>
                    </a:lnTo>
                    <a:lnTo>
                      <a:pt x="103" y="26"/>
                    </a:lnTo>
                    <a:lnTo>
                      <a:pt x="103" y="26"/>
                    </a:lnTo>
                    <a:lnTo>
                      <a:pt x="96" y="17"/>
                    </a:lnTo>
                    <a:lnTo>
                      <a:pt x="89" y="7"/>
                    </a:lnTo>
                    <a:lnTo>
                      <a:pt x="77" y="3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56" y="0"/>
                    </a:lnTo>
                    <a:lnTo>
                      <a:pt x="47" y="3"/>
                    </a:lnTo>
                    <a:lnTo>
                      <a:pt x="40" y="7"/>
                    </a:lnTo>
                    <a:lnTo>
                      <a:pt x="33" y="12"/>
                    </a:lnTo>
                    <a:lnTo>
                      <a:pt x="28" y="19"/>
                    </a:lnTo>
                    <a:lnTo>
                      <a:pt x="26" y="26"/>
                    </a:lnTo>
                    <a:lnTo>
                      <a:pt x="21" y="33"/>
                    </a:lnTo>
                    <a:lnTo>
                      <a:pt x="21" y="43"/>
                    </a:lnTo>
                    <a:lnTo>
                      <a:pt x="21" y="118"/>
                    </a:lnTo>
                    <a:lnTo>
                      <a:pt x="0" y="229"/>
                    </a:lnTo>
                    <a:lnTo>
                      <a:pt x="21" y="229"/>
                    </a:lnTo>
                    <a:lnTo>
                      <a:pt x="21" y="318"/>
                    </a:lnTo>
                    <a:lnTo>
                      <a:pt x="21" y="318"/>
                    </a:lnTo>
                    <a:lnTo>
                      <a:pt x="21" y="325"/>
                    </a:lnTo>
                    <a:lnTo>
                      <a:pt x="26" y="330"/>
                    </a:lnTo>
                    <a:lnTo>
                      <a:pt x="30" y="332"/>
                    </a:lnTo>
                    <a:lnTo>
                      <a:pt x="35" y="335"/>
                    </a:lnTo>
                    <a:lnTo>
                      <a:pt x="35" y="335"/>
                    </a:lnTo>
                    <a:lnTo>
                      <a:pt x="42" y="332"/>
                    </a:lnTo>
                    <a:lnTo>
                      <a:pt x="47" y="330"/>
                    </a:lnTo>
                    <a:lnTo>
                      <a:pt x="49" y="325"/>
                    </a:lnTo>
                    <a:lnTo>
                      <a:pt x="52" y="318"/>
                    </a:lnTo>
                    <a:lnTo>
                      <a:pt x="52" y="229"/>
                    </a:lnTo>
                    <a:lnTo>
                      <a:pt x="75" y="229"/>
                    </a:lnTo>
                    <a:lnTo>
                      <a:pt x="75" y="318"/>
                    </a:lnTo>
                    <a:lnTo>
                      <a:pt x="75" y="318"/>
                    </a:lnTo>
                    <a:lnTo>
                      <a:pt x="77" y="325"/>
                    </a:lnTo>
                    <a:lnTo>
                      <a:pt x="80" y="330"/>
                    </a:lnTo>
                    <a:lnTo>
                      <a:pt x="85" y="332"/>
                    </a:lnTo>
                    <a:lnTo>
                      <a:pt x="92" y="335"/>
                    </a:lnTo>
                    <a:lnTo>
                      <a:pt x="92" y="335"/>
                    </a:lnTo>
                    <a:lnTo>
                      <a:pt x="96" y="332"/>
                    </a:lnTo>
                    <a:lnTo>
                      <a:pt x="103" y="330"/>
                    </a:lnTo>
                    <a:lnTo>
                      <a:pt x="106" y="325"/>
                    </a:lnTo>
                    <a:lnTo>
                      <a:pt x="106" y="318"/>
                    </a:lnTo>
                    <a:lnTo>
                      <a:pt x="106" y="229"/>
                    </a:lnTo>
                    <a:lnTo>
                      <a:pt x="129" y="229"/>
                    </a:lnTo>
                    <a:lnTo>
                      <a:pt x="106" y="118"/>
                    </a:lnTo>
                    <a:lnTo>
                      <a:pt x="106" y="71"/>
                    </a:lnTo>
                    <a:lnTo>
                      <a:pt x="125" y="88"/>
                    </a:lnTo>
                    <a:lnTo>
                      <a:pt x="125" y="88"/>
                    </a:lnTo>
                    <a:lnTo>
                      <a:pt x="132" y="92"/>
                    </a:lnTo>
                    <a:lnTo>
                      <a:pt x="139" y="92"/>
                    </a:lnTo>
                    <a:lnTo>
                      <a:pt x="139" y="92"/>
                    </a:lnTo>
                    <a:lnTo>
                      <a:pt x="139" y="92"/>
                    </a:lnTo>
                    <a:lnTo>
                      <a:pt x="139" y="92"/>
                    </a:lnTo>
                    <a:lnTo>
                      <a:pt x="143" y="90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200" y="36"/>
                    </a:lnTo>
                    <a:lnTo>
                      <a:pt x="200" y="36"/>
                    </a:lnTo>
                    <a:lnTo>
                      <a:pt x="202" y="31"/>
                    </a:lnTo>
                    <a:lnTo>
                      <a:pt x="205" y="24"/>
                    </a:lnTo>
                    <a:lnTo>
                      <a:pt x="205" y="19"/>
                    </a:lnTo>
                    <a:lnTo>
                      <a:pt x="200" y="15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23" name="Line 174">
                <a:extLst>
                  <a:ext uri="{FF2B5EF4-FFF2-40B4-BE49-F238E27FC236}">
                    <a16:creationId xmlns:a16="http://schemas.microsoft.com/office/drawing/2014/main" id="{5EEF8C09-1309-3B47-BB70-9BAEEB6BB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5748" y="967863"/>
                <a:ext cx="100251" cy="91015"/>
              </a:xfrm>
              <a:prstGeom prst="line">
                <a:avLst/>
              </a:prstGeom>
              <a:grpFill/>
              <a:ln w="1428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24" name="Freeform 175">
                <a:extLst>
                  <a:ext uri="{FF2B5EF4-FFF2-40B4-BE49-F238E27FC236}">
                    <a16:creationId xmlns:a16="http://schemas.microsoft.com/office/drawing/2014/main" id="{C894E1F1-A088-D84A-A62C-6F6EF22AD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0555" y="1177898"/>
                <a:ext cx="319317" cy="411319"/>
              </a:xfrm>
              <a:custGeom>
                <a:avLst/>
                <a:gdLst/>
                <a:ahLst/>
                <a:cxnLst>
                  <a:cxn ang="0">
                    <a:pos x="151" y="0"/>
                  </a:cxn>
                  <a:cxn ang="0">
                    <a:pos x="151" y="0"/>
                  </a:cxn>
                  <a:cxn ang="0">
                    <a:pos x="143" y="0"/>
                  </a:cxn>
                  <a:cxn ang="0">
                    <a:pos x="134" y="2"/>
                  </a:cxn>
                  <a:cxn ang="0">
                    <a:pos x="134" y="2"/>
                  </a:cxn>
                  <a:cxn ang="0">
                    <a:pos x="129" y="5"/>
                  </a:cxn>
                  <a:cxn ang="0">
                    <a:pos x="82" y="35"/>
                  </a:cxn>
                  <a:cxn ang="0">
                    <a:pos x="16" y="23"/>
                  </a:cxn>
                  <a:cxn ang="0">
                    <a:pos x="16" y="23"/>
                  </a:cxn>
                  <a:cxn ang="0">
                    <a:pos x="12" y="23"/>
                  </a:cxn>
                  <a:cxn ang="0">
                    <a:pos x="7" y="26"/>
                  </a:cxn>
                  <a:cxn ang="0">
                    <a:pos x="2" y="31"/>
                  </a:cxn>
                  <a:cxn ang="0">
                    <a:pos x="0" y="35"/>
                  </a:cxn>
                  <a:cxn ang="0">
                    <a:pos x="0" y="35"/>
                  </a:cxn>
                  <a:cxn ang="0">
                    <a:pos x="0" y="40"/>
                  </a:cxn>
                  <a:cxn ang="0">
                    <a:pos x="2" y="47"/>
                  </a:cxn>
                  <a:cxn ang="0">
                    <a:pos x="7" y="49"/>
                  </a:cxn>
                  <a:cxn ang="0">
                    <a:pos x="12" y="52"/>
                  </a:cxn>
                  <a:cxn ang="0">
                    <a:pos x="89" y="66"/>
                  </a:cxn>
                  <a:cxn ang="0">
                    <a:pos x="115" y="49"/>
                  </a:cxn>
                  <a:cxn ang="0">
                    <a:pos x="108" y="92"/>
                  </a:cxn>
                  <a:cxn ang="0">
                    <a:pos x="37" y="92"/>
                  </a:cxn>
                  <a:cxn ang="0">
                    <a:pos x="37" y="92"/>
                  </a:cxn>
                  <a:cxn ang="0">
                    <a:pos x="33" y="92"/>
                  </a:cxn>
                  <a:cxn ang="0">
                    <a:pos x="26" y="96"/>
                  </a:cxn>
                  <a:cxn ang="0">
                    <a:pos x="23" y="101"/>
                  </a:cxn>
                  <a:cxn ang="0">
                    <a:pos x="21" y="108"/>
                  </a:cxn>
                  <a:cxn ang="0">
                    <a:pos x="21" y="219"/>
                  </a:cxn>
                  <a:cxn ang="0">
                    <a:pos x="21" y="219"/>
                  </a:cxn>
                  <a:cxn ang="0">
                    <a:pos x="23" y="226"/>
                  </a:cxn>
                  <a:cxn ang="0">
                    <a:pos x="26" y="231"/>
                  </a:cxn>
                  <a:cxn ang="0">
                    <a:pos x="33" y="235"/>
                  </a:cxn>
                  <a:cxn ang="0">
                    <a:pos x="37" y="235"/>
                  </a:cxn>
                  <a:cxn ang="0">
                    <a:pos x="37" y="235"/>
                  </a:cxn>
                  <a:cxn ang="0">
                    <a:pos x="45" y="235"/>
                  </a:cxn>
                  <a:cxn ang="0">
                    <a:pos x="49" y="231"/>
                  </a:cxn>
                  <a:cxn ang="0">
                    <a:pos x="54" y="226"/>
                  </a:cxn>
                  <a:cxn ang="0">
                    <a:pos x="56" y="219"/>
                  </a:cxn>
                  <a:cxn ang="0">
                    <a:pos x="56" y="125"/>
                  </a:cxn>
                  <a:cxn ang="0">
                    <a:pos x="132" y="125"/>
                  </a:cxn>
                  <a:cxn ang="0">
                    <a:pos x="132" y="125"/>
                  </a:cxn>
                  <a:cxn ang="0">
                    <a:pos x="139" y="122"/>
                  </a:cxn>
                  <a:cxn ang="0">
                    <a:pos x="139" y="122"/>
                  </a:cxn>
                  <a:cxn ang="0">
                    <a:pos x="146" y="120"/>
                  </a:cxn>
                  <a:cxn ang="0">
                    <a:pos x="151" y="115"/>
                  </a:cxn>
                  <a:cxn ang="0">
                    <a:pos x="155" y="111"/>
                  </a:cxn>
                  <a:cxn ang="0">
                    <a:pos x="158" y="104"/>
                  </a:cxn>
                  <a:cxn ang="0">
                    <a:pos x="172" y="31"/>
                  </a:cxn>
                  <a:cxn ang="0">
                    <a:pos x="172" y="31"/>
                  </a:cxn>
                  <a:cxn ang="0">
                    <a:pos x="172" y="21"/>
                  </a:cxn>
                  <a:cxn ang="0">
                    <a:pos x="167" y="12"/>
                  </a:cxn>
                  <a:cxn ang="0">
                    <a:pos x="160" y="5"/>
                  </a:cxn>
                  <a:cxn ang="0">
                    <a:pos x="151" y="0"/>
                  </a:cxn>
                </a:cxnLst>
                <a:rect l="0" t="0" r="r" b="b"/>
                <a:pathLst>
                  <a:path w="172" h="235">
                    <a:moveTo>
                      <a:pt x="151" y="0"/>
                    </a:moveTo>
                    <a:lnTo>
                      <a:pt x="151" y="0"/>
                    </a:lnTo>
                    <a:lnTo>
                      <a:pt x="143" y="0"/>
                    </a:lnTo>
                    <a:lnTo>
                      <a:pt x="134" y="2"/>
                    </a:lnTo>
                    <a:lnTo>
                      <a:pt x="134" y="2"/>
                    </a:lnTo>
                    <a:lnTo>
                      <a:pt x="129" y="5"/>
                    </a:lnTo>
                    <a:lnTo>
                      <a:pt x="82" y="35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2" y="23"/>
                    </a:lnTo>
                    <a:lnTo>
                      <a:pt x="7" y="26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2" y="47"/>
                    </a:lnTo>
                    <a:lnTo>
                      <a:pt x="7" y="49"/>
                    </a:lnTo>
                    <a:lnTo>
                      <a:pt x="12" y="52"/>
                    </a:lnTo>
                    <a:lnTo>
                      <a:pt x="89" y="66"/>
                    </a:lnTo>
                    <a:lnTo>
                      <a:pt x="115" y="49"/>
                    </a:lnTo>
                    <a:lnTo>
                      <a:pt x="108" y="92"/>
                    </a:lnTo>
                    <a:lnTo>
                      <a:pt x="37" y="92"/>
                    </a:lnTo>
                    <a:lnTo>
                      <a:pt x="37" y="92"/>
                    </a:lnTo>
                    <a:lnTo>
                      <a:pt x="33" y="92"/>
                    </a:lnTo>
                    <a:lnTo>
                      <a:pt x="26" y="96"/>
                    </a:lnTo>
                    <a:lnTo>
                      <a:pt x="23" y="101"/>
                    </a:lnTo>
                    <a:lnTo>
                      <a:pt x="21" y="108"/>
                    </a:lnTo>
                    <a:lnTo>
                      <a:pt x="21" y="219"/>
                    </a:lnTo>
                    <a:lnTo>
                      <a:pt x="21" y="219"/>
                    </a:lnTo>
                    <a:lnTo>
                      <a:pt x="23" y="226"/>
                    </a:lnTo>
                    <a:lnTo>
                      <a:pt x="26" y="231"/>
                    </a:lnTo>
                    <a:lnTo>
                      <a:pt x="33" y="235"/>
                    </a:lnTo>
                    <a:lnTo>
                      <a:pt x="37" y="235"/>
                    </a:lnTo>
                    <a:lnTo>
                      <a:pt x="37" y="235"/>
                    </a:lnTo>
                    <a:lnTo>
                      <a:pt x="45" y="235"/>
                    </a:lnTo>
                    <a:lnTo>
                      <a:pt x="49" y="231"/>
                    </a:lnTo>
                    <a:lnTo>
                      <a:pt x="54" y="226"/>
                    </a:lnTo>
                    <a:lnTo>
                      <a:pt x="56" y="219"/>
                    </a:lnTo>
                    <a:lnTo>
                      <a:pt x="56" y="125"/>
                    </a:lnTo>
                    <a:lnTo>
                      <a:pt x="132" y="125"/>
                    </a:lnTo>
                    <a:lnTo>
                      <a:pt x="132" y="125"/>
                    </a:lnTo>
                    <a:lnTo>
                      <a:pt x="139" y="122"/>
                    </a:lnTo>
                    <a:lnTo>
                      <a:pt x="139" y="122"/>
                    </a:lnTo>
                    <a:lnTo>
                      <a:pt x="146" y="120"/>
                    </a:lnTo>
                    <a:lnTo>
                      <a:pt x="151" y="115"/>
                    </a:lnTo>
                    <a:lnTo>
                      <a:pt x="155" y="111"/>
                    </a:lnTo>
                    <a:lnTo>
                      <a:pt x="158" y="104"/>
                    </a:lnTo>
                    <a:lnTo>
                      <a:pt x="172" y="31"/>
                    </a:lnTo>
                    <a:lnTo>
                      <a:pt x="172" y="31"/>
                    </a:lnTo>
                    <a:lnTo>
                      <a:pt x="172" y="21"/>
                    </a:lnTo>
                    <a:lnTo>
                      <a:pt x="167" y="12"/>
                    </a:lnTo>
                    <a:lnTo>
                      <a:pt x="160" y="5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25" name="Freeform 176">
                <a:extLst>
                  <a:ext uri="{FF2B5EF4-FFF2-40B4-BE49-F238E27FC236}">
                    <a16:creationId xmlns:a16="http://schemas.microsoft.com/office/drawing/2014/main" id="{F9AB8C55-00E3-2D4E-94C8-F69A1AB58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0555" y="1177898"/>
                <a:ext cx="319317" cy="411319"/>
              </a:xfrm>
              <a:custGeom>
                <a:avLst/>
                <a:gdLst/>
                <a:ahLst/>
                <a:cxnLst>
                  <a:cxn ang="0">
                    <a:pos x="151" y="0"/>
                  </a:cxn>
                  <a:cxn ang="0">
                    <a:pos x="151" y="0"/>
                  </a:cxn>
                  <a:cxn ang="0">
                    <a:pos x="143" y="0"/>
                  </a:cxn>
                  <a:cxn ang="0">
                    <a:pos x="134" y="2"/>
                  </a:cxn>
                  <a:cxn ang="0">
                    <a:pos x="134" y="2"/>
                  </a:cxn>
                  <a:cxn ang="0">
                    <a:pos x="129" y="5"/>
                  </a:cxn>
                  <a:cxn ang="0">
                    <a:pos x="82" y="35"/>
                  </a:cxn>
                  <a:cxn ang="0">
                    <a:pos x="16" y="23"/>
                  </a:cxn>
                  <a:cxn ang="0">
                    <a:pos x="16" y="23"/>
                  </a:cxn>
                  <a:cxn ang="0">
                    <a:pos x="12" y="23"/>
                  </a:cxn>
                  <a:cxn ang="0">
                    <a:pos x="7" y="26"/>
                  </a:cxn>
                  <a:cxn ang="0">
                    <a:pos x="2" y="31"/>
                  </a:cxn>
                  <a:cxn ang="0">
                    <a:pos x="0" y="35"/>
                  </a:cxn>
                  <a:cxn ang="0">
                    <a:pos x="0" y="35"/>
                  </a:cxn>
                  <a:cxn ang="0">
                    <a:pos x="0" y="40"/>
                  </a:cxn>
                  <a:cxn ang="0">
                    <a:pos x="2" y="47"/>
                  </a:cxn>
                  <a:cxn ang="0">
                    <a:pos x="7" y="49"/>
                  </a:cxn>
                  <a:cxn ang="0">
                    <a:pos x="12" y="52"/>
                  </a:cxn>
                  <a:cxn ang="0">
                    <a:pos x="89" y="66"/>
                  </a:cxn>
                  <a:cxn ang="0">
                    <a:pos x="115" y="49"/>
                  </a:cxn>
                  <a:cxn ang="0">
                    <a:pos x="108" y="92"/>
                  </a:cxn>
                  <a:cxn ang="0">
                    <a:pos x="37" y="92"/>
                  </a:cxn>
                  <a:cxn ang="0">
                    <a:pos x="37" y="92"/>
                  </a:cxn>
                  <a:cxn ang="0">
                    <a:pos x="33" y="92"/>
                  </a:cxn>
                  <a:cxn ang="0">
                    <a:pos x="26" y="96"/>
                  </a:cxn>
                  <a:cxn ang="0">
                    <a:pos x="23" y="101"/>
                  </a:cxn>
                  <a:cxn ang="0">
                    <a:pos x="21" y="108"/>
                  </a:cxn>
                  <a:cxn ang="0">
                    <a:pos x="21" y="219"/>
                  </a:cxn>
                  <a:cxn ang="0">
                    <a:pos x="21" y="219"/>
                  </a:cxn>
                  <a:cxn ang="0">
                    <a:pos x="23" y="226"/>
                  </a:cxn>
                  <a:cxn ang="0">
                    <a:pos x="26" y="231"/>
                  </a:cxn>
                  <a:cxn ang="0">
                    <a:pos x="33" y="235"/>
                  </a:cxn>
                  <a:cxn ang="0">
                    <a:pos x="37" y="235"/>
                  </a:cxn>
                  <a:cxn ang="0">
                    <a:pos x="37" y="235"/>
                  </a:cxn>
                  <a:cxn ang="0">
                    <a:pos x="45" y="235"/>
                  </a:cxn>
                  <a:cxn ang="0">
                    <a:pos x="49" y="231"/>
                  </a:cxn>
                  <a:cxn ang="0">
                    <a:pos x="54" y="226"/>
                  </a:cxn>
                  <a:cxn ang="0">
                    <a:pos x="56" y="219"/>
                  </a:cxn>
                  <a:cxn ang="0">
                    <a:pos x="56" y="125"/>
                  </a:cxn>
                  <a:cxn ang="0">
                    <a:pos x="132" y="125"/>
                  </a:cxn>
                  <a:cxn ang="0">
                    <a:pos x="132" y="125"/>
                  </a:cxn>
                  <a:cxn ang="0">
                    <a:pos x="139" y="122"/>
                  </a:cxn>
                  <a:cxn ang="0">
                    <a:pos x="139" y="122"/>
                  </a:cxn>
                  <a:cxn ang="0">
                    <a:pos x="146" y="120"/>
                  </a:cxn>
                  <a:cxn ang="0">
                    <a:pos x="151" y="115"/>
                  </a:cxn>
                  <a:cxn ang="0">
                    <a:pos x="155" y="111"/>
                  </a:cxn>
                  <a:cxn ang="0">
                    <a:pos x="158" y="104"/>
                  </a:cxn>
                  <a:cxn ang="0">
                    <a:pos x="172" y="31"/>
                  </a:cxn>
                  <a:cxn ang="0">
                    <a:pos x="172" y="31"/>
                  </a:cxn>
                  <a:cxn ang="0">
                    <a:pos x="172" y="21"/>
                  </a:cxn>
                  <a:cxn ang="0">
                    <a:pos x="167" y="12"/>
                  </a:cxn>
                  <a:cxn ang="0">
                    <a:pos x="160" y="5"/>
                  </a:cxn>
                  <a:cxn ang="0">
                    <a:pos x="151" y="0"/>
                  </a:cxn>
                </a:cxnLst>
                <a:rect l="0" t="0" r="r" b="b"/>
                <a:pathLst>
                  <a:path w="172" h="235">
                    <a:moveTo>
                      <a:pt x="151" y="0"/>
                    </a:moveTo>
                    <a:lnTo>
                      <a:pt x="151" y="0"/>
                    </a:lnTo>
                    <a:lnTo>
                      <a:pt x="143" y="0"/>
                    </a:lnTo>
                    <a:lnTo>
                      <a:pt x="134" y="2"/>
                    </a:lnTo>
                    <a:lnTo>
                      <a:pt x="134" y="2"/>
                    </a:lnTo>
                    <a:lnTo>
                      <a:pt x="129" y="5"/>
                    </a:lnTo>
                    <a:lnTo>
                      <a:pt x="82" y="35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2" y="23"/>
                    </a:lnTo>
                    <a:lnTo>
                      <a:pt x="7" y="26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2" y="47"/>
                    </a:lnTo>
                    <a:lnTo>
                      <a:pt x="7" y="49"/>
                    </a:lnTo>
                    <a:lnTo>
                      <a:pt x="12" y="52"/>
                    </a:lnTo>
                    <a:lnTo>
                      <a:pt x="89" y="66"/>
                    </a:lnTo>
                    <a:lnTo>
                      <a:pt x="115" y="49"/>
                    </a:lnTo>
                    <a:lnTo>
                      <a:pt x="108" y="92"/>
                    </a:lnTo>
                    <a:lnTo>
                      <a:pt x="37" y="92"/>
                    </a:lnTo>
                    <a:lnTo>
                      <a:pt x="37" y="92"/>
                    </a:lnTo>
                    <a:lnTo>
                      <a:pt x="33" y="92"/>
                    </a:lnTo>
                    <a:lnTo>
                      <a:pt x="26" y="96"/>
                    </a:lnTo>
                    <a:lnTo>
                      <a:pt x="23" y="101"/>
                    </a:lnTo>
                    <a:lnTo>
                      <a:pt x="21" y="108"/>
                    </a:lnTo>
                    <a:lnTo>
                      <a:pt x="21" y="219"/>
                    </a:lnTo>
                    <a:lnTo>
                      <a:pt x="21" y="219"/>
                    </a:lnTo>
                    <a:lnTo>
                      <a:pt x="23" y="226"/>
                    </a:lnTo>
                    <a:lnTo>
                      <a:pt x="26" y="231"/>
                    </a:lnTo>
                    <a:lnTo>
                      <a:pt x="33" y="235"/>
                    </a:lnTo>
                    <a:lnTo>
                      <a:pt x="37" y="235"/>
                    </a:lnTo>
                    <a:lnTo>
                      <a:pt x="37" y="235"/>
                    </a:lnTo>
                    <a:lnTo>
                      <a:pt x="45" y="235"/>
                    </a:lnTo>
                    <a:lnTo>
                      <a:pt x="49" y="231"/>
                    </a:lnTo>
                    <a:lnTo>
                      <a:pt x="54" y="226"/>
                    </a:lnTo>
                    <a:lnTo>
                      <a:pt x="56" y="219"/>
                    </a:lnTo>
                    <a:lnTo>
                      <a:pt x="56" y="125"/>
                    </a:lnTo>
                    <a:lnTo>
                      <a:pt x="132" y="125"/>
                    </a:lnTo>
                    <a:lnTo>
                      <a:pt x="132" y="125"/>
                    </a:lnTo>
                    <a:lnTo>
                      <a:pt x="139" y="122"/>
                    </a:lnTo>
                    <a:lnTo>
                      <a:pt x="139" y="122"/>
                    </a:lnTo>
                    <a:lnTo>
                      <a:pt x="146" y="120"/>
                    </a:lnTo>
                    <a:lnTo>
                      <a:pt x="151" y="115"/>
                    </a:lnTo>
                    <a:lnTo>
                      <a:pt x="155" y="111"/>
                    </a:lnTo>
                    <a:lnTo>
                      <a:pt x="158" y="104"/>
                    </a:lnTo>
                    <a:lnTo>
                      <a:pt x="172" y="31"/>
                    </a:lnTo>
                    <a:lnTo>
                      <a:pt x="172" y="31"/>
                    </a:lnTo>
                    <a:lnTo>
                      <a:pt x="172" y="21"/>
                    </a:lnTo>
                    <a:lnTo>
                      <a:pt x="167" y="12"/>
                    </a:lnTo>
                    <a:lnTo>
                      <a:pt x="160" y="5"/>
                    </a:lnTo>
                    <a:lnTo>
                      <a:pt x="151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26" name="Rectangle 177">
                <a:extLst>
                  <a:ext uri="{FF2B5EF4-FFF2-40B4-BE49-F238E27FC236}">
                    <a16:creationId xmlns:a16="http://schemas.microsoft.com/office/drawing/2014/main" id="{16E98174-DC3C-7447-9C7F-B4E1D9DE6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5999" y="1284666"/>
                <a:ext cx="44556" cy="3185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27" name="Freeform 178">
                <a:extLst>
                  <a:ext uri="{FF2B5EF4-FFF2-40B4-BE49-F238E27FC236}">
                    <a16:creationId xmlns:a16="http://schemas.microsoft.com/office/drawing/2014/main" id="{A9029D19-3526-0C4F-9BE2-C5D20A82D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017" y="1135891"/>
                <a:ext cx="109534" cy="133022"/>
              </a:xfrm>
              <a:custGeom>
                <a:avLst/>
                <a:gdLst/>
                <a:ahLst/>
                <a:cxnLst>
                  <a:cxn ang="0">
                    <a:pos x="28" y="76"/>
                  </a:cxn>
                  <a:cxn ang="0">
                    <a:pos x="59" y="76"/>
                  </a:cxn>
                  <a:cxn ang="0">
                    <a:pos x="47" y="64"/>
                  </a:cxn>
                  <a:cxn ang="0">
                    <a:pos x="33" y="64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28" y="64"/>
                  </a:cxn>
                  <a:cxn ang="0">
                    <a:pos x="28" y="64"/>
                  </a:cxn>
                  <a:cxn ang="0">
                    <a:pos x="28" y="76"/>
                  </a:cxn>
                </a:cxnLst>
                <a:rect l="0" t="0" r="r" b="b"/>
                <a:pathLst>
                  <a:path w="59" h="76">
                    <a:moveTo>
                      <a:pt x="28" y="76"/>
                    </a:moveTo>
                    <a:lnTo>
                      <a:pt x="59" y="76"/>
                    </a:lnTo>
                    <a:lnTo>
                      <a:pt x="47" y="64"/>
                    </a:lnTo>
                    <a:lnTo>
                      <a:pt x="33" y="64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8" y="64"/>
                    </a:lnTo>
                    <a:lnTo>
                      <a:pt x="28" y="64"/>
                    </a:lnTo>
                    <a:lnTo>
                      <a:pt x="28" y="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29" name="Freeform 179">
                <a:extLst>
                  <a:ext uri="{FF2B5EF4-FFF2-40B4-BE49-F238E27FC236}">
                    <a16:creationId xmlns:a16="http://schemas.microsoft.com/office/drawing/2014/main" id="{024EE5A3-844A-4449-B31A-C717535B5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5361" y="1247910"/>
                <a:ext cx="222779" cy="346558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05" y="0"/>
                  </a:cxn>
                  <a:cxn ang="0">
                    <a:pos x="80" y="99"/>
                  </a:cxn>
                  <a:cxn ang="0">
                    <a:pos x="0" y="99"/>
                  </a:cxn>
                  <a:cxn ang="0">
                    <a:pos x="0" y="113"/>
                  </a:cxn>
                  <a:cxn ang="0">
                    <a:pos x="25" y="113"/>
                  </a:cxn>
                  <a:cxn ang="0">
                    <a:pos x="2" y="195"/>
                  </a:cxn>
                  <a:cxn ang="0">
                    <a:pos x="7" y="198"/>
                  </a:cxn>
                  <a:cxn ang="0">
                    <a:pos x="30" y="113"/>
                  </a:cxn>
                  <a:cxn ang="0">
                    <a:pos x="61" y="113"/>
                  </a:cxn>
                  <a:cxn ang="0">
                    <a:pos x="84" y="198"/>
                  </a:cxn>
                  <a:cxn ang="0">
                    <a:pos x="89" y="195"/>
                  </a:cxn>
                  <a:cxn ang="0">
                    <a:pos x="65" y="113"/>
                  </a:cxn>
                  <a:cxn ang="0">
                    <a:pos x="91" y="113"/>
                  </a:cxn>
                  <a:cxn ang="0">
                    <a:pos x="120" y="2"/>
                  </a:cxn>
                </a:cxnLst>
                <a:rect l="0" t="0" r="r" b="b"/>
                <a:pathLst>
                  <a:path w="120" h="198">
                    <a:moveTo>
                      <a:pt x="120" y="2"/>
                    </a:moveTo>
                    <a:lnTo>
                      <a:pt x="105" y="0"/>
                    </a:lnTo>
                    <a:lnTo>
                      <a:pt x="80" y="99"/>
                    </a:lnTo>
                    <a:lnTo>
                      <a:pt x="0" y="99"/>
                    </a:lnTo>
                    <a:lnTo>
                      <a:pt x="0" y="113"/>
                    </a:lnTo>
                    <a:lnTo>
                      <a:pt x="25" y="113"/>
                    </a:lnTo>
                    <a:lnTo>
                      <a:pt x="2" y="195"/>
                    </a:lnTo>
                    <a:lnTo>
                      <a:pt x="7" y="198"/>
                    </a:lnTo>
                    <a:lnTo>
                      <a:pt x="30" y="113"/>
                    </a:lnTo>
                    <a:lnTo>
                      <a:pt x="61" y="113"/>
                    </a:lnTo>
                    <a:lnTo>
                      <a:pt x="84" y="198"/>
                    </a:lnTo>
                    <a:lnTo>
                      <a:pt x="89" y="195"/>
                    </a:lnTo>
                    <a:lnTo>
                      <a:pt x="65" y="113"/>
                    </a:lnTo>
                    <a:lnTo>
                      <a:pt x="91" y="113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  <p:sp>
            <p:nvSpPr>
              <p:cNvPr id="30" name="Freeform 180">
                <a:extLst>
                  <a:ext uri="{FF2B5EF4-FFF2-40B4-BE49-F238E27FC236}">
                    <a16:creationId xmlns:a16="http://schemas.microsoft.com/office/drawing/2014/main" id="{A72EA24B-7F6A-6D49-B7B5-CF507A8291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27229" y="806836"/>
                <a:ext cx="503110" cy="292299"/>
              </a:xfrm>
              <a:custGeom>
                <a:avLst/>
                <a:gdLst/>
                <a:ahLst/>
                <a:cxnLst>
                  <a:cxn ang="0">
                    <a:pos x="245" y="158"/>
                  </a:cxn>
                  <a:cxn ang="0">
                    <a:pos x="28" y="158"/>
                  </a:cxn>
                  <a:cxn ang="0">
                    <a:pos x="28" y="12"/>
                  </a:cxn>
                  <a:cxn ang="0">
                    <a:pos x="245" y="12"/>
                  </a:cxn>
                  <a:cxn ang="0">
                    <a:pos x="245" y="158"/>
                  </a:cxn>
                  <a:cxn ang="0">
                    <a:pos x="261" y="158"/>
                  </a:cxn>
                  <a:cxn ang="0">
                    <a:pos x="261" y="12"/>
                  </a:cxn>
                  <a:cxn ang="0">
                    <a:pos x="271" y="12"/>
                  </a:cxn>
                  <a:cxn ang="0">
                    <a:pos x="27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9" y="12"/>
                  </a:cxn>
                  <a:cxn ang="0">
                    <a:pos x="9" y="158"/>
                  </a:cxn>
                  <a:cxn ang="0">
                    <a:pos x="0" y="158"/>
                  </a:cxn>
                  <a:cxn ang="0">
                    <a:pos x="0" y="167"/>
                  </a:cxn>
                  <a:cxn ang="0">
                    <a:pos x="271" y="167"/>
                  </a:cxn>
                  <a:cxn ang="0">
                    <a:pos x="271" y="158"/>
                  </a:cxn>
                  <a:cxn ang="0">
                    <a:pos x="261" y="158"/>
                  </a:cxn>
                </a:cxnLst>
                <a:rect l="0" t="0" r="r" b="b"/>
                <a:pathLst>
                  <a:path w="271" h="167">
                    <a:moveTo>
                      <a:pt x="245" y="158"/>
                    </a:moveTo>
                    <a:lnTo>
                      <a:pt x="28" y="158"/>
                    </a:lnTo>
                    <a:lnTo>
                      <a:pt x="28" y="12"/>
                    </a:lnTo>
                    <a:lnTo>
                      <a:pt x="245" y="12"/>
                    </a:lnTo>
                    <a:lnTo>
                      <a:pt x="245" y="158"/>
                    </a:lnTo>
                    <a:close/>
                    <a:moveTo>
                      <a:pt x="261" y="158"/>
                    </a:moveTo>
                    <a:lnTo>
                      <a:pt x="261" y="12"/>
                    </a:lnTo>
                    <a:lnTo>
                      <a:pt x="271" y="12"/>
                    </a:lnTo>
                    <a:lnTo>
                      <a:pt x="271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9" y="12"/>
                    </a:lnTo>
                    <a:lnTo>
                      <a:pt x="9" y="158"/>
                    </a:lnTo>
                    <a:lnTo>
                      <a:pt x="0" y="158"/>
                    </a:lnTo>
                    <a:lnTo>
                      <a:pt x="0" y="167"/>
                    </a:lnTo>
                    <a:lnTo>
                      <a:pt x="271" y="167"/>
                    </a:lnTo>
                    <a:lnTo>
                      <a:pt x="271" y="158"/>
                    </a:lnTo>
                    <a:lnTo>
                      <a:pt x="261" y="15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70"/>
              </a:p>
            </p:txBody>
          </p:sp>
        </p:grp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A677E9D-140F-0343-95DB-9DC989B17A88}"/>
              </a:ext>
            </a:extLst>
          </p:cNvPr>
          <p:cNvGrpSpPr/>
          <p:nvPr/>
        </p:nvGrpSpPr>
        <p:grpSpPr>
          <a:xfrm>
            <a:off x="16089668" y="2612775"/>
            <a:ext cx="7873329" cy="3863458"/>
            <a:chOff x="16089668" y="2612775"/>
            <a:chExt cx="7873329" cy="3863458"/>
          </a:xfrm>
        </p:grpSpPr>
        <p:sp>
          <p:nvSpPr>
            <p:cNvPr id="45061" name="TextBox 16">
              <a:extLst>
                <a:ext uri="{FF2B5EF4-FFF2-40B4-BE49-F238E27FC236}">
                  <a16:creationId xmlns:a16="http://schemas.microsoft.com/office/drawing/2014/main" id="{6C54BC74-BDD1-420C-8B14-336C0C680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80279" y="5050971"/>
              <a:ext cx="6292107" cy="1425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de-DE" sz="2000" dirty="0">
                  <a:latin typeface="Montserrat Light"/>
                  <a:ea typeface="Montserrat Light"/>
                  <a:cs typeface="Montserrat Light"/>
                </a:rPr>
                <a:t>Steep Learning Curve, Cross Technology </a:t>
              </a:r>
            </a:p>
            <a:p>
              <a:pPr algn="ctr" eaLnBrk="1" hangingPunct="1">
                <a:lnSpc>
                  <a:spcPct val="150000"/>
                </a:lnSpc>
              </a:pPr>
              <a:r>
                <a:rPr lang="en-US" altLang="de-DE" sz="2000" dirty="0">
                  <a:latin typeface="Montserrat Light"/>
                  <a:ea typeface="Montserrat Light"/>
                  <a:cs typeface="Montserrat Light"/>
                </a:rPr>
                <a:t>Know How, </a:t>
              </a:r>
            </a:p>
            <a:p>
              <a:pPr algn="ctr" eaLnBrk="1" hangingPunct="1">
                <a:lnSpc>
                  <a:spcPct val="150000"/>
                </a:lnSpc>
              </a:pPr>
              <a:r>
                <a:rPr lang="en-US" altLang="de-DE" sz="2000" dirty="0">
                  <a:latin typeface="Montserrat Light"/>
                  <a:ea typeface="Montserrat Light"/>
                  <a:cs typeface="Montserrat Light"/>
                </a:rPr>
                <a:t>Adaptive Learning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DA8973-0F89-8444-A67B-8666B8210ECA}"/>
                </a:ext>
              </a:extLst>
            </p:cNvPr>
            <p:cNvSpPr txBox="1"/>
            <p:nvPr/>
          </p:nvSpPr>
          <p:spPr>
            <a:xfrm>
              <a:off x="16089668" y="4210424"/>
              <a:ext cx="78733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Technology Know How</a:t>
              </a:r>
              <a:endParaRPr lang="en-US" sz="4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1" name="Freeform 4958">
              <a:extLst>
                <a:ext uri="{FF2B5EF4-FFF2-40B4-BE49-F238E27FC236}">
                  <a16:creationId xmlns:a16="http://schemas.microsoft.com/office/drawing/2014/main" id="{EFDFA58E-1CB6-614D-84EF-29808CD1A4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333309" y="2612775"/>
              <a:ext cx="1386047" cy="1352566"/>
            </a:xfrm>
            <a:custGeom>
              <a:avLst/>
              <a:gdLst>
                <a:gd name="T0" fmla="*/ 294 w 414"/>
                <a:gd name="T1" fmla="*/ 176 h 404"/>
                <a:gd name="T2" fmla="*/ 272 w 414"/>
                <a:gd name="T3" fmla="*/ 200 h 404"/>
                <a:gd name="T4" fmla="*/ 272 w 414"/>
                <a:gd name="T5" fmla="*/ 220 h 404"/>
                <a:gd name="T6" fmla="*/ 294 w 414"/>
                <a:gd name="T7" fmla="*/ 244 h 404"/>
                <a:gd name="T8" fmla="*/ 286 w 414"/>
                <a:gd name="T9" fmla="*/ 316 h 404"/>
                <a:gd name="T10" fmla="*/ 244 w 414"/>
                <a:gd name="T11" fmla="*/ 338 h 404"/>
                <a:gd name="T12" fmla="*/ 212 w 414"/>
                <a:gd name="T13" fmla="*/ 316 h 404"/>
                <a:gd name="T14" fmla="*/ 170 w 414"/>
                <a:gd name="T15" fmla="*/ 332 h 404"/>
                <a:gd name="T16" fmla="*/ 112 w 414"/>
                <a:gd name="T17" fmla="*/ 378 h 404"/>
                <a:gd name="T18" fmla="*/ 128 w 414"/>
                <a:gd name="T19" fmla="*/ 390 h 404"/>
                <a:gd name="T20" fmla="*/ 174 w 414"/>
                <a:gd name="T21" fmla="*/ 372 h 404"/>
                <a:gd name="T22" fmla="*/ 212 w 414"/>
                <a:gd name="T23" fmla="*/ 382 h 404"/>
                <a:gd name="T24" fmla="*/ 244 w 414"/>
                <a:gd name="T25" fmla="*/ 358 h 404"/>
                <a:gd name="T26" fmla="*/ 302 w 414"/>
                <a:gd name="T27" fmla="*/ 328 h 404"/>
                <a:gd name="T28" fmla="*/ 314 w 414"/>
                <a:gd name="T29" fmla="*/ 288 h 404"/>
                <a:gd name="T30" fmla="*/ 336 w 414"/>
                <a:gd name="T31" fmla="*/ 228 h 404"/>
                <a:gd name="T32" fmla="*/ 414 w 414"/>
                <a:gd name="T33" fmla="*/ 210 h 404"/>
                <a:gd name="T34" fmla="*/ 330 w 414"/>
                <a:gd name="T35" fmla="*/ 184 h 404"/>
                <a:gd name="T36" fmla="*/ 200 w 414"/>
                <a:gd name="T37" fmla="*/ 364 h 404"/>
                <a:gd name="T38" fmla="*/ 186 w 414"/>
                <a:gd name="T39" fmla="*/ 348 h 404"/>
                <a:gd name="T40" fmla="*/ 200 w 414"/>
                <a:gd name="T41" fmla="*/ 334 h 404"/>
                <a:gd name="T42" fmla="*/ 216 w 414"/>
                <a:gd name="T43" fmla="*/ 348 h 404"/>
                <a:gd name="T44" fmla="*/ 200 w 414"/>
                <a:gd name="T45" fmla="*/ 364 h 404"/>
                <a:gd name="T46" fmla="*/ 334 w 414"/>
                <a:gd name="T47" fmla="*/ 138 h 404"/>
                <a:gd name="T48" fmla="*/ 16 w 414"/>
                <a:gd name="T49" fmla="*/ 292 h 404"/>
                <a:gd name="T50" fmla="*/ 46 w 414"/>
                <a:gd name="T51" fmla="*/ 240 h 404"/>
                <a:gd name="T52" fmla="*/ 80 w 414"/>
                <a:gd name="T53" fmla="*/ 240 h 404"/>
                <a:gd name="T54" fmla="*/ 120 w 414"/>
                <a:gd name="T55" fmla="*/ 238 h 404"/>
                <a:gd name="T56" fmla="*/ 168 w 414"/>
                <a:gd name="T57" fmla="*/ 220 h 404"/>
                <a:gd name="T58" fmla="*/ 136 w 414"/>
                <a:gd name="T59" fmla="*/ 200 h 404"/>
                <a:gd name="T60" fmla="*/ 120 w 414"/>
                <a:gd name="T61" fmla="*/ 182 h 404"/>
                <a:gd name="T62" fmla="*/ 86 w 414"/>
                <a:gd name="T63" fmla="*/ 176 h 404"/>
                <a:gd name="T64" fmla="*/ 62 w 414"/>
                <a:gd name="T65" fmla="*/ 206 h 404"/>
                <a:gd name="T66" fmla="*/ 16 w 414"/>
                <a:gd name="T67" fmla="*/ 242 h 404"/>
                <a:gd name="T68" fmla="*/ 6 w 414"/>
                <a:gd name="T69" fmla="*/ 292 h 404"/>
                <a:gd name="T70" fmla="*/ 104 w 414"/>
                <a:gd name="T71" fmla="*/ 196 h 404"/>
                <a:gd name="T72" fmla="*/ 112 w 414"/>
                <a:gd name="T73" fmla="*/ 216 h 404"/>
                <a:gd name="T74" fmla="*/ 92 w 414"/>
                <a:gd name="T75" fmla="*/ 224 h 404"/>
                <a:gd name="T76" fmla="*/ 84 w 414"/>
                <a:gd name="T77" fmla="*/ 204 h 404"/>
                <a:gd name="T78" fmla="*/ 108 w 414"/>
                <a:gd name="T79" fmla="*/ 306 h 404"/>
                <a:gd name="T80" fmla="*/ 124 w 414"/>
                <a:gd name="T81" fmla="*/ 284 h 404"/>
                <a:gd name="T82" fmla="*/ 184 w 414"/>
                <a:gd name="T83" fmla="*/ 234 h 404"/>
                <a:gd name="T84" fmla="*/ 212 w 414"/>
                <a:gd name="T85" fmla="*/ 202 h 404"/>
                <a:gd name="T86" fmla="*/ 180 w 414"/>
                <a:gd name="T87" fmla="*/ 276 h 404"/>
                <a:gd name="T88" fmla="*/ 108 w 414"/>
                <a:gd name="T89" fmla="*/ 306 h 404"/>
                <a:gd name="T90" fmla="*/ 212 w 414"/>
                <a:gd name="T91" fmla="*/ 68 h 404"/>
                <a:gd name="T92" fmla="*/ 236 w 414"/>
                <a:gd name="T93" fmla="*/ 34 h 404"/>
                <a:gd name="T94" fmla="*/ 222 w 414"/>
                <a:gd name="T95" fmla="*/ 6 h 404"/>
                <a:gd name="T96" fmla="*/ 194 w 414"/>
                <a:gd name="T97" fmla="*/ 0 h 404"/>
                <a:gd name="T98" fmla="*/ 168 w 414"/>
                <a:gd name="T99" fmla="*/ 22 h 404"/>
                <a:gd name="T100" fmla="*/ 174 w 414"/>
                <a:gd name="T101" fmla="*/ 56 h 404"/>
                <a:gd name="T102" fmla="*/ 202 w 414"/>
                <a:gd name="T103" fmla="*/ 20 h 404"/>
                <a:gd name="T104" fmla="*/ 216 w 414"/>
                <a:gd name="T105" fmla="*/ 34 h 404"/>
                <a:gd name="T106" fmla="*/ 202 w 414"/>
                <a:gd name="T107" fmla="*/ 50 h 404"/>
                <a:gd name="T108" fmla="*/ 186 w 414"/>
                <a:gd name="T109" fmla="*/ 34 h 404"/>
                <a:gd name="T110" fmla="*/ 202 w 414"/>
                <a:gd name="T111" fmla="*/ 20 h 404"/>
                <a:gd name="T112" fmla="*/ 2 w 414"/>
                <a:gd name="T113" fmla="*/ 13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14" h="404">
                  <a:moveTo>
                    <a:pt x="314" y="176"/>
                  </a:moveTo>
                  <a:lnTo>
                    <a:pt x="314" y="30"/>
                  </a:lnTo>
                  <a:lnTo>
                    <a:pt x="314" y="30"/>
                  </a:lnTo>
                  <a:lnTo>
                    <a:pt x="294" y="20"/>
                  </a:lnTo>
                  <a:lnTo>
                    <a:pt x="294" y="176"/>
                  </a:lnTo>
                  <a:lnTo>
                    <a:pt x="294" y="176"/>
                  </a:lnTo>
                  <a:lnTo>
                    <a:pt x="286" y="180"/>
                  </a:lnTo>
                  <a:lnTo>
                    <a:pt x="280" y="184"/>
                  </a:lnTo>
                  <a:lnTo>
                    <a:pt x="274" y="192"/>
                  </a:lnTo>
                  <a:lnTo>
                    <a:pt x="272" y="200"/>
                  </a:lnTo>
                  <a:lnTo>
                    <a:pt x="232" y="200"/>
                  </a:lnTo>
                  <a:lnTo>
                    <a:pt x="232" y="202"/>
                  </a:lnTo>
                  <a:lnTo>
                    <a:pt x="232" y="202"/>
                  </a:lnTo>
                  <a:lnTo>
                    <a:pt x="230" y="220"/>
                  </a:lnTo>
                  <a:lnTo>
                    <a:pt x="272" y="220"/>
                  </a:lnTo>
                  <a:lnTo>
                    <a:pt x="272" y="220"/>
                  </a:lnTo>
                  <a:lnTo>
                    <a:pt x="274" y="228"/>
                  </a:lnTo>
                  <a:lnTo>
                    <a:pt x="280" y="234"/>
                  </a:lnTo>
                  <a:lnTo>
                    <a:pt x="286" y="240"/>
                  </a:lnTo>
                  <a:lnTo>
                    <a:pt x="294" y="244"/>
                  </a:lnTo>
                  <a:lnTo>
                    <a:pt x="294" y="288"/>
                  </a:lnTo>
                  <a:lnTo>
                    <a:pt x="294" y="288"/>
                  </a:lnTo>
                  <a:lnTo>
                    <a:pt x="294" y="298"/>
                  </a:lnTo>
                  <a:lnTo>
                    <a:pt x="290" y="308"/>
                  </a:lnTo>
                  <a:lnTo>
                    <a:pt x="286" y="316"/>
                  </a:lnTo>
                  <a:lnTo>
                    <a:pt x="280" y="324"/>
                  </a:lnTo>
                  <a:lnTo>
                    <a:pt x="272" y="330"/>
                  </a:lnTo>
                  <a:lnTo>
                    <a:pt x="264" y="334"/>
                  </a:lnTo>
                  <a:lnTo>
                    <a:pt x="254" y="338"/>
                  </a:lnTo>
                  <a:lnTo>
                    <a:pt x="244" y="338"/>
                  </a:lnTo>
                  <a:lnTo>
                    <a:pt x="234" y="338"/>
                  </a:lnTo>
                  <a:lnTo>
                    <a:pt x="234" y="338"/>
                  </a:lnTo>
                  <a:lnTo>
                    <a:pt x="230" y="328"/>
                  </a:lnTo>
                  <a:lnTo>
                    <a:pt x="222" y="320"/>
                  </a:lnTo>
                  <a:lnTo>
                    <a:pt x="212" y="316"/>
                  </a:lnTo>
                  <a:lnTo>
                    <a:pt x="200" y="314"/>
                  </a:lnTo>
                  <a:lnTo>
                    <a:pt x="200" y="314"/>
                  </a:lnTo>
                  <a:lnTo>
                    <a:pt x="188" y="316"/>
                  </a:lnTo>
                  <a:lnTo>
                    <a:pt x="178" y="322"/>
                  </a:lnTo>
                  <a:lnTo>
                    <a:pt x="170" y="332"/>
                  </a:lnTo>
                  <a:lnTo>
                    <a:pt x="166" y="342"/>
                  </a:lnTo>
                  <a:lnTo>
                    <a:pt x="166" y="342"/>
                  </a:lnTo>
                  <a:lnTo>
                    <a:pt x="146" y="350"/>
                  </a:lnTo>
                  <a:lnTo>
                    <a:pt x="128" y="362"/>
                  </a:lnTo>
                  <a:lnTo>
                    <a:pt x="112" y="378"/>
                  </a:lnTo>
                  <a:lnTo>
                    <a:pt x="100" y="396"/>
                  </a:lnTo>
                  <a:lnTo>
                    <a:pt x="100" y="396"/>
                  </a:lnTo>
                  <a:lnTo>
                    <a:pt x="118" y="404"/>
                  </a:lnTo>
                  <a:lnTo>
                    <a:pt x="118" y="404"/>
                  </a:lnTo>
                  <a:lnTo>
                    <a:pt x="128" y="390"/>
                  </a:lnTo>
                  <a:lnTo>
                    <a:pt x="140" y="378"/>
                  </a:lnTo>
                  <a:lnTo>
                    <a:pt x="152" y="370"/>
                  </a:lnTo>
                  <a:lnTo>
                    <a:pt x="168" y="362"/>
                  </a:lnTo>
                  <a:lnTo>
                    <a:pt x="168" y="362"/>
                  </a:lnTo>
                  <a:lnTo>
                    <a:pt x="174" y="372"/>
                  </a:lnTo>
                  <a:lnTo>
                    <a:pt x="182" y="378"/>
                  </a:lnTo>
                  <a:lnTo>
                    <a:pt x="190" y="382"/>
                  </a:lnTo>
                  <a:lnTo>
                    <a:pt x="200" y="384"/>
                  </a:lnTo>
                  <a:lnTo>
                    <a:pt x="200" y="384"/>
                  </a:lnTo>
                  <a:lnTo>
                    <a:pt x="212" y="382"/>
                  </a:lnTo>
                  <a:lnTo>
                    <a:pt x="222" y="378"/>
                  </a:lnTo>
                  <a:lnTo>
                    <a:pt x="230" y="370"/>
                  </a:lnTo>
                  <a:lnTo>
                    <a:pt x="234" y="358"/>
                  </a:lnTo>
                  <a:lnTo>
                    <a:pt x="244" y="358"/>
                  </a:lnTo>
                  <a:lnTo>
                    <a:pt x="244" y="358"/>
                  </a:lnTo>
                  <a:lnTo>
                    <a:pt x="258" y="358"/>
                  </a:lnTo>
                  <a:lnTo>
                    <a:pt x="272" y="354"/>
                  </a:lnTo>
                  <a:lnTo>
                    <a:pt x="284" y="346"/>
                  </a:lnTo>
                  <a:lnTo>
                    <a:pt x="294" y="338"/>
                  </a:lnTo>
                  <a:lnTo>
                    <a:pt x="302" y="328"/>
                  </a:lnTo>
                  <a:lnTo>
                    <a:pt x="310" y="316"/>
                  </a:lnTo>
                  <a:lnTo>
                    <a:pt x="314" y="302"/>
                  </a:lnTo>
                  <a:lnTo>
                    <a:pt x="314" y="288"/>
                  </a:lnTo>
                  <a:lnTo>
                    <a:pt x="314" y="288"/>
                  </a:lnTo>
                  <a:lnTo>
                    <a:pt x="314" y="288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24" y="240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38" y="220"/>
                  </a:lnTo>
                  <a:lnTo>
                    <a:pt x="414" y="220"/>
                  </a:lnTo>
                  <a:lnTo>
                    <a:pt x="414" y="220"/>
                  </a:lnTo>
                  <a:lnTo>
                    <a:pt x="414" y="210"/>
                  </a:lnTo>
                  <a:lnTo>
                    <a:pt x="414" y="210"/>
                  </a:lnTo>
                  <a:lnTo>
                    <a:pt x="414" y="200"/>
                  </a:lnTo>
                  <a:lnTo>
                    <a:pt x="338" y="200"/>
                  </a:lnTo>
                  <a:lnTo>
                    <a:pt x="338" y="200"/>
                  </a:lnTo>
                  <a:lnTo>
                    <a:pt x="336" y="192"/>
                  </a:lnTo>
                  <a:lnTo>
                    <a:pt x="330" y="184"/>
                  </a:lnTo>
                  <a:lnTo>
                    <a:pt x="324" y="180"/>
                  </a:lnTo>
                  <a:lnTo>
                    <a:pt x="314" y="176"/>
                  </a:lnTo>
                  <a:lnTo>
                    <a:pt x="314" y="176"/>
                  </a:lnTo>
                  <a:close/>
                  <a:moveTo>
                    <a:pt x="200" y="364"/>
                  </a:moveTo>
                  <a:lnTo>
                    <a:pt x="200" y="364"/>
                  </a:lnTo>
                  <a:lnTo>
                    <a:pt x="194" y="364"/>
                  </a:lnTo>
                  <a:lnTo>
                    <a:pt x="190" y="360"/>
                  </a:lnTo>
                  <a:lnTo>
                    <a:pt x="186" y="354"/>
                  </a:lnTo>
                  <a:lnTo>
                    <a:pt x="186" y="348"/>
                  </a:lnTo>
                  <a:lnTo>
                    <a:pt x="186" y="348"/>
                  </a:lnTo>
                  <a:lnTo>
                    <a:pt x="186" y="342"/>
                  </a:lnTo>
                  <a:lnTo>
                    <a:pt x="190" y="338"/>
                  </a:lnTo>
                  <a:lnTo>
                    <a:pt x="194" y="334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206" y="334"/>
                  </a:lnTo>
                  <a:lnTo>
                    <a:pt x="212" y="338"/>
                  </a:lnTo>
                  <a:lnTo>
                    <a:pt x="216" y="342"/>
                  </a:lnTo>
                  <a:lnTo>
                    <a:pt x="216" y="348"/>
                  </a:lnTo>
                  <a:lnTo>
                    <a:pt x="216" y="348"/>
                  </a:lnTo>
                  <a:lnTo>
                    <a:pt x="216" y="354"/>
                  </a:lnTo>
                  <a:lnTo>
                    <a:pt x="212" y="360"/>
                  </a:lnTo>
                  <a:lnTo>
                    <a:pt x="206" y="364"/>
                  </a:lnTo>
                  <a:lnTo>
                    <a:pt x="200" y="364"/>
                  </a:lnTo>
                  <a:lnTo>
                    <a:pt x="200" y="364"/>
                  </a:lnTo>
                  <a:close/>
                  <a:moveTo>
                    <a:pt x="334" y="118"/>
                  </a:moveTo>
                  <a:lnTo>
                    <a:pt x="394" y="118"/>
                  </a:lnTo>
                  <a:lnTo>
                    <a:pt x="394" y="118"/>
                  </a:lnTo>
                  <a:lnTo>
                    <a:pt x="402" y="138"/>
                  </a:lnTo>
                  <a:lnTo>
                    <a:pt x="334" y="138"/>
                  </a:lnTo>
                  <a:lnTo>
                    <a:pt x="334" y="118"/>
                  </a:lnTo>
                  <a:close/>
                  <a:moveTo>
                    <a:pt x="16" y="310"/>
                  </a:moveTo>
                  <a:lnTo>
                    <a:pt x="16" y="304"/>
                  </a:lnTo>
                  <a:lnTo>
                    <a:pt x="16" y="304"/>
                  </a:lnTo>
                  <a:lnTo>
                    <a:pt x="16" y="292"/>
                  </a:lnTo>
                  <a:lnTo>
                    <a:pt x="20" y="278"/>
                  </a:lnTo>
                  <a:lnTo>
                    <a:pt x="24" y="268"/>
                  </a:lnTo>
                  <a:lnTo>
                    <a:pt x="30" y="256"/>
                  </a:lnTo>
                  <a:lnTo>
                    <a:pt x="38" y="248"/>
                  </a:lnTo>
                  <a:lnTo>
                    <a:pt x="46" y="240"/>
                  </a:lnTo>
                  <a:lnTo>
                    <a:pt x="56" y="232"/>
                  </a:lnTo>
                  <a:lnTo>
                    <a:pt x="66" y="226"/>
                  </a:lnTo>
                  <a:lnTo>
                    <a:pt x="66" y="226"/>
                  </a:lnTo>
                  <a:lnTo>
                    <a:pt x="72" y="234"/>
                  </a:lnTo>
                  <a:lnTo>
                    <a:pt x="80" y="240"/>
                  </a:lnTo>
                  <a:lnTo>
                    <a:pt x="88" y="244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110" y="244"/>
                  </a:lnTo>
                  <a:lnTo>
                    <a:pt x="120" y="238"/>
                  </a:lnTo>
                  <a:lnTo>
                    <a:pt x="128" y="230"/>
                  </a:lnTo>
                  <a:lnTo>
                    <a:pt x="132" y="220"/>
                  </a:lnTo>
                  <a:lnTo>
                    <a:pt x="132" y="220"/>
                  </a:lnTo>
                  <a:lnTo>
                    <a:pt x="136" y="220"/>
                  </a:lnTo>
                  <a:lnTo>
                    <a:pt x="168" y="220"/>
                  </a:lnTo>
                  <a:lnTo>
                    <a:pt x="168" y="220"/>
                  </a:lnTo>
                  <a:lnTo>
                    <a:pt x="170" y="212"/>
                  </a:lnTo>
                  <a:lnTo>
                    <a:pt x="172" y="202"/>
                  </a:lnTo>
                  <a:lnTo>
                    <a:pt x="172" y="200"/>
                  </a:lnTo>
                  <a:lnTo>
                    <a:pt x="136" y="200"/>
                  </a:lnTo>
                  <a:lnTo>
                    <a:pt x="136" y="200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28" y="190"/>
                  </a:lnTo>
                  <a:lnTo>
                    <a:pt x="120" y="182"/>
                  </a:lnTo>
                  <a:lnTo>
                    <a:pt x="110" y="176"/>
                  </a:lnTo>
                  <a:lnTo>
                    <a:pt x="98" y="174"/>
                  </a:lnTo>
                  <a:lnTo>
                    <a:pt x="98" y="174"/>
                  </a:lnTo>
                  <a:lnTo>
                    <a:pt x="92" y="176"/>
                  </a:lnTo>
                  <a:lnTo>
                    <a:pt x="86" y="176"/>
                  </a:lnTo>
                  <a:lnTo>
                    <a:pt x="74" y="184"/>
                  </a:lnTo>
                  <a:lnTo>
                    <a:pt x="66" y="194"/>
                  </a:lnTo>
                  <a:lnTo>
                    <a:pt x="64" y="200"/>
                  </a:lnTo>
                  <a:lnTo>
                    <a:pt x="62" y="206"/>
                  </a:lnTo>
                  <a:lnTo>
                    <a:pt x="62" y="206"/>
                  </a:lnTo>
                  <a:lnTo>
                    <a:pt x="52" y="212"/>
                  </a:lnTo>
                  <a:lnTo>
                    <a:pt x="42" y="218"/>
                  </a:lnTo>
                  <a:lnTo>
                    <a:pt x="32" y="224"/>
                  </a:lnTo>
                  <a:lnTo>
                    <a:pt x="24" y="232"/>
                  </a:lnTo>
                  <a:lnTo>
                    <a:pt x="16" y="242"/>
                  </a:lnTo>
                  <a:lnTo>
                    <a:pt x="10" y="252"/>
                  </a:lnTo>
                  <a:lnTo>
                    <a:pt x="4" y="262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6" y="292"/>
                  </a:lnTo>
                  <a:lnTo>
                    <a:pt x="16" y="310"/>
                  </a:lnTo>
                  <a:lnTo>
                    <a:pt x="16" y="310"/>
                  </a:lnTo>
                  <a:close/>
                  <a:moveTo>
                    <a:pt x="98" y="194"/>
                  </a:moveTo>
                  <a:lnTo>
                    <a:pt x="98" y="194"/>
                  </a:lnTo>
                  <a:lnTo>
                    <a:pt x="104" y="196"/>
                  </a:lnTo>
                  <a:lnTo>
                    <a:pt x="110" y="198"/>
                  </a:lnTo>
                  <a:lnTo>
                    <a:pt x="112" y="204"/>
                  </a:lnTo>
                  <a:lnTo>
                    <a:pt x="114" y="210"/>
                  </a:lnTo>
                  <a:lnTo>
                    <a:pt x="114" y="210"/>
                  </a:lnTo>
                  <a:lnTo>
                    <a:pt x="112" y="216"/>
                  </a:lnTo>
                  <a:lnTo>
                    <a:pt x="110" y="220"/>
                  </a:lnTo>
                  <a:lnTo>
                    <a:pt x="104" y="224"/>
                  </a:lnTo>
                  <a:lnTo>
                    <a:pt x="98" y="226"/>
                  </a:lnTo>
                  <a:lnTo>
                    <a:pt x="98" y="226"/>
                  </a:lnTo>
                  <a:lnTo>
                    <a:pt x="92" y="224"/>
                  </a:lnTo>
                  <a:lnTo>
                    <a:pt x="88" y="220"/>
                  </a:lnTo>
                  <a:lnTo>
                    <a:pt x="84" y="216"/>
                  </a:lnTo>
                  <a:lnTo>
                    <a:pt x="82" y="210"/>
                  </a:lnTo>
                  <a:lnTo>
                    <a:pt x="82" y="210"/>
                  </a:lnTo>
                  <a:lnTo>
                    <a:pt x="84" y="204"/>
                  </a:lnTo>
                  <a:lnTo>
                    <a:pt x="88" y="198"/>
                  </a:lnTo>
                  <a:lnTo>
                    <a:pt x="92" y="196"/>
                  </a:lnTo>
                  <a:lnTo>
                    <a:pt x="98" y="194"/>
                  </a:lnTo>
                  <a:lnTo>
                    <a:pt x="98" y="194"/>
                  </a:lnTo>
                  <a:close/>
                  <a:moveTo>
                    <a:pt x="108" y="306"/>
                  </a:moveTo>
                  <a:lnTo>
                    <a:pt x="36" y="306"/>
                  </a:lnTo>
                  <a:lnTo>
                    <a:pt x="36" y="286"/>
                  </a:lnTo>
                  <a:lnTo>
                    <a:pt x="108" y="286"/>
                  </a:lnTo>
                  <a:lnTo>
                    <a:pt x="108" y="286"/>
                  </a:lnTo>
                  <a:lnTo>
                    <a:pt x="124" y="284"/>
                  </a:lnTo>
                  <a:lnTo>
                    <a:pt x="140" y="280"/>
                  </a:lnTo>
                  <a:lnTo>
                    <a:pt x="154" y="272"/>
                  </a:lnTo>
                  <a:lnTo>
                    <a:pt x="166" y="262"/>
                  </a:lnTo>
                  <a:lnTo>
                    <a:pt x="178" y="250"/>
                  </a:lnTo>
                  <a:lnTo>
                    <a:pt x="184" y="234"/>
                  </a:lnTo>
                  <a:lnTo>
                    <a:pt x="190" y="220"/>
                  </a:lnTo>
                  <a:lnTo>
                    <a:pt x="192" y="202"/>
                  </a:lnTo>
                  <a:lnTo>
                    <a:pt x="192" y="158"/>
                  </a:lnTo>
                  <a:lnTo>
                    <a:pt x="212" y="158"/>
                  </a:lnTo>
                  <a:lnTo>
                    <a:pt x="212" y="202"/>
                  </a:lnTo>
                  <a:lnTo>
                    <a:pt x="212" y="202"/>
                  </a:lnTo>
                  <a:lnTo>
                    <a:pt x="210" y="224"/>
                  </a:lnTo>
                  <a:lnTo>
                    <a:pt x="204" y="242"/>
                  </a:lnTo>
                  <a:lnTo>
                    <a:pt x="194" y="260"/>
                  </a:lnTo>
                  <a:lnTo>
                    <a:pt x="180" y="276"/>
                  </a:lnTo>
                  <a:lnTo>
                    <a:pt x="166" y="288"/>
                  </a:lnTo>
                  <a:lnTo>
                    <a:pt x="148" y="298"/>
                  </a:lnTo>
                  <a:lnTo>
                    <a:pt x="128" y="304"/>
                  </a:lnTo>
                  <a:lnTo>
                    <a:pt x="108" y="306"/>
                  </a:lnTo>
                  <a:lnTo>
                    <a:pt x="108" y="306"/>
                  </a:lnTo>
                  <a:close/>
                  <a:moveTo>
                    <a:pt x="192" y="68"/>
                  </a:moveTo>
                  <a:lnTo>
                    <a:pt x="192" y="98"/>
                  </a:lnTo>
                  <a:lnTo>
                    <a:pt x="212" y="98"/>
                  </a:lnTo>
                  <a:lnTo>
                    <a:pt x="212" y="68"/>
                  </a:lnTo>
                  <a:lnTo>
                    <a:pt x="212" y="68"/>
                  </a:lnTo>
                  <a:lnTo>
                    <a:pt x="222" y="64"/>
                  </a:lnTo>
                  <a:lnTo>
                    <a:pt x="230" y="56"/>
                  </a:lnTo>
                  <a:lnTo>
                    <a:pt x="236" y="46"/>
                  </a:lnTo>
                  <a:lnTo>
                    <a:pt x="236" y="34"/>
                  </a:lnTo>
                  <a:lnTo>
                    <a:pt x="236" y="34"/>
                  </a:lnTo>
                  <a:lnTo>
                    <a:pt x="236" y="28"/>
                  </a:lnTo>
                  <a:lnTo>
                    <a:pt x="234" y="22"/>
                  </a:lnTo>
                  <a:lnTo>
                    <a:pt x="230" y="16"/>
                  </a:lnTo>
                  <a:lnTo>
                    <a:pt x="226" y="10"/>
                  </a:lnTo>
                  <a:lnTo>
                    <a:pt x="222" y="6"/>
                  </a:lnTo>
                  <a:lnTo>
                    <a:pt x="216" y="2"/>
                  </a:lnTo>
                  <a:lnTo>
                    <a:pt x="208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94" y="0"/>
                  </a:lnTo>
                  <a:lnTo>
                    <a:pt x="188" y="2"/>
                  </a:lnTo>
                  <a:lnTo>
                    <a:pt x="182" y="6"/>
                  </a:lnTo>
                  <a:lnTo>
                    <a:pt x="176" y="10"/>
                  </a:lnTo>
                  <a:lnTo>
                    <a:pt x="172" y="16"/>
                  </a:lnTo>
                  <a:lnTo>
                    <a:pt x="168" y="22"/>
                  </a:lnTo>
                  <a:lnTo>
                    <a:pt x="166" y="2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8" y="46"/>
                  </a:lnTo>
                  <a:lnTo>
                    <a:pt x="174" y="56"/>
                  </a:lnTo>
                  <a:lnTo>
                    <a:pt x="182" y="64"/>
                  </a:lnTo>
                  <a:lnTo>
                    <a:pt x="192" y="68"/>
                  </a:lnTo>
                  <a:lnTo>
                    <a:pt x="192" y="68"/>
                  </a:lnTo>
                  <a:close/>
                  <a:moveTo>
                    <a:pt x="202" y="20"/>
                  </a:moveTo>
                  <a:lnTo>
                    <a:pt x="202" y="20"/>
                  </a:lnTo>
                  <a:lnTo>
                    <a:pt x="208" y="20"/>
                  </a:lnTo>
                  <a:lnTo>
                    <a:pt x="212" y="24"/>
                  </a:lnTo>
                  <a:lnTo>
                    <a:pt x="216" y="28"/>
                  </a:lnTo>
                  <a:lnTo>
                    <a:pt x="216" y="34"/>
                  </a:lnTo>
                  <a:lnTo>
                    <a:pt x="216" y="34"/>
                  </a:lnTo>
                  <a:lnTo>
                    <a:pt x="216" y="40"/>
                  </a:lnTo>
                  <a:lnTo>
                    <a:pt x="212" y="46"/>
                  </a:lnTo>
                  <a:lnTo>
                    <a:pt x="208" y="50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196" y="50"/>
                  </a:lnTo>
                  <a:lnTo>
                    <a:pt x="190" y="46"/>
                  </a:lnTo>
                  <a:lnTo>
                    <a:pt x="188" y="40"/>
                  </a:lnTo>
                  <a:lnTo>
                    <a:pt x="186" y="34"/>
                  </a:lnTo>
                  <a:lnTo>
                    <a:pt x="186" y="34"/>
                  </a:lnTo>
                  <a:lnTo>
                    <a:pt x="188" y="28"/>
                  </a:lnTo>
                  <a:lnTo>
                    <a:pt x="190" y="24"/>
                  </a:lnTo>
                  <a:lnTo>
                    <a:pt x="196" y="20"/>
                  </a:lnTo>
                  <a:lnTo>
                    <a:pt x="202" y="20"/>
                  </a:lnTo>
                  <a:lnTo>
                    <a:pt x="202" y="20"/>
                  </a:lnTo>
                  <a:close/>
                  <a:moveTo>
                    <a:pt x="10" y="118"/>
                  </a:moveTo>
                  <a:lnTo>
                    <a:pt x="274" y="118"/>
                  </a:lnTo>
                  <a:lnTo>
                    <a:pt x="274" y="138"/>
                  </a:lnTo>
                  <a:lnTo>
                    <a:pt x="2" y="138"/>
                  </a:lnTo>
                  <a:lnTo>
                    <a:pt x="2" y="138"/>
                  </a:lnTo>
                  <a:lnTo>
                    <a:pt x="10" y="118"/>
                  </a:lnTo>
                  <a:lnTo>
                    <a:pt x="10" y="1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endParaRPr lang="en-GB" sz="1270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C072ADD-89DF-4D41-85AC-AE92B8B905FC}"/>
              </a:ext>
            </a:extLst>
          </p:cNvPr>
          <p:cNvGrpSpPr/>
          <p:nvPr/>
        </p:nvGrpSpPr>
        <p:grpSpPr>
          <a:xfrm>
            <a:off x="8741592" y="2195314"/>
            <a:ext cx="6603526" cy="4325671"/>
            <a:chOff x="8741592" y="2195314"/>
            <a:chExt cx="6603526" cy="4325671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24E39556-ACA5-4C42-A3E1-184395F157BF}"/>
                </a:ext>
              </a:extLst>
            </p:cNvPr>
            <p:cNvGrpSpPr/>
            <p:nvPr/>
          </p:nvGrpSpPr>
          <p:grpSpPr>
            <a:xfrm>
              <a:off x="8741592" y="4210424"/>
              <a:ext cx="6603526" cy="2310561"/>
              <a:chOff x="8741592" y="4210424"/>
              <a:chExt cx="6603526" cy="2310561"/>
            </a:xfrm>
          </p:grpSpPr>
          <p:sp>
            <p:nvSpPr>
              <p:cNvPr id="45057" name="TextBox 10">
                <a:extLst>
                  <a:ext uri="{FF2B5EF4-FFF2-40B4-BE49-F238E27FC236}">
                    <a16:creationId xmlns:a16="http://schemas.microsoft.com/office/drawing/2014/main" id="{92A55408-9F57-48E5-89E2-779B4F0A44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41592" y="5095723"/>
                <a:ext cx="6603526" cy="1425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Lato Light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5pPr>
                <a:lvl6pPr marL="25146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6pPr>
                <a:lvl7pPr marL="29718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7pPr>
                <a:lvl8pPr marL="34290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8pPr>
                <a:lvl9pPr marL="38862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</a:pPr>
                <a:r>
                  <a:rPr lang="en-US" altLang="de-DE" sz="2000" dirty="0">
                    <a:latin typeface="Montserrat Light"/>
                    <a:ea typeface="Montserrat Light"/>
                    <a:cs typeface="Montserrat Light"/>
                  </a:rPr>
                  <a:t> Fast Paced Project Environment, Changed MVP, Changed Design &amp; Layout several Times, Adapted  AI Model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A6B7D9-BBEE-E74A-B688-D3C917D3FE13}"/>
                  </a:ext>
                </a:extLst>
              </p:cNvPr>
              <p:cNvSpPr txBox="1"/>
              <p:nvPr/>
            </p:nvSpPr>
            <p:spPr>
              <a:xfrm>
                <a:off x="8897302" y="4210424"/>
                <a:ext cx="629210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3200" b="1" spc="600" dirty="0">
                    <a:solidFill>
                      <a:schemeClr val="tx2"/>
                    </a:solidFill>
                    <a:latin typeface="Montserrat" charset="0"/>
                    <a:ea typeface="Montserrat" charset="0"/>
                    <a:cs typeface="Montserrat" charset="0"/>
                  </a:rPr>
                  <a:t>Agile Work Structure</a:t>
                </a:r>
                <a:endParaRPr lang="en-US" sz="48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endParaRPr>
              </a:p>
            </p:txBody>
          </p:sp>
        </p:grp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78DBAD1-475A-FA44-A9D6-E7DE76ABC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3400" y="2195314"/>
              <a:ext cx="2079911" cy="2079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620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A701F63-EA15-D344-8C6C-6B6BD71D6E4B}"/>
              </a:ext>
            </a:extLst>
          </p:cNvPr>
          <p:cNvSpPr txBox="1"/>
          <p:nvPr/>
        </p:nvSpPr>
        <p:spPr>
          <a:xfrm>
            <a:off x="1965325" y="8686800"/>
            <a:ext cx="1459865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600" dirty="0">
                <a:solidFill>
                  <a:sysClr val="windowText" lastClr="000000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en-US" sz="7200" b="1" spc="600" dirty="0">
              <a:solidFill>
                <a:sysClr val="windowText" lastClr="000000"/>
              </a:solidFill>
              <a:latin typeface="Montserra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875CA-1777-E84F-82B7-DFCD0DC3AC59}"/>
              </a:ext>
            </a:extLst>
          </p:cNvPr>
          <p:cNvSpPr txBox="1"/>
          <p:nvPr/>
        </p:nvSpPr>
        <p:spPr>
          <a:xfrm>
            <a:off x="1965325" y="8226425"/>
            <a:ext cx="62690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FASHUP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72175E-05FA-5649-B148-78E5FCFBA76F}"/>
              </a:ext>
            </a:extLst>
          </p:cNvPr>
          <p:cNvSpPr/>
          <p:nvPr/>
        </p:nvSpPr>
        <p:spPr>
          <a:xfrm>
            <a:off x="2146300" y="4370388"/>
            <a:ext cx="3309938" cy="3311525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ysClr val="windowText" lastClr="000000"/>
              </a:solidFill>
              <a:latin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564CAC-FA23-6142-BC05-022DE8AE0C16}"/>
              </a:ext>
            </a:extLst>
          </p:cNvPr>
          <p:cNvSpPr txBox="1"/>
          <p:nvPr/>
        </p:nvSpPr>
        <p:spPr>
          <a:xfrm>
            <a:off x="2287588" y="4918075"/>
            <a:ext cx="3062287" cy="2215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800" b="1" spc="600" dirty="0">
                <a:solidFill>
                  <a:sysClr val="windowText" lastClr="000000"/>
                </a:solidFill>
                <a:latin typeface="Montserrat" charset="0"/>
                <a:ea typeface="Montserrat" charset="0"/>
                <a:cs typeface="Montserrat" charset="0"/>
              </a:rPr>
              <a:t>5</a:t>
            </a:r>
            <a:endParaRPr lang="en-US" sz="28700" b="1" spc="600" dirty="0">
              <a:solidFill>
                <a:sysClr val="windowText" lastClr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3652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1.mov" descr="Demo1.mov">
            <a:hlinkClick r:id="" action="ppaction://media"/>
            <a:extLst>
              <a:ext uri="{FF2B5EF4-FFF2-40B4-BE49-F238E27FC236}">
                <a16:creationId xmlns:a16="http://schemas.microsoft.com/office/drawing/2014/main" id="{13FE415D-5889-5148-8F95-E96B0BA1F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6025" y="0"/>
            <a:ext cx="21945600" cy="13716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8E6ECC7-A4A5-1042-A25E-629EAC887327}"/>
              </a:ext>
            </a:extLst>
          </p:cNvPr>
          <p:cNvSpPr/>
          <p:nvPr/>
        </p:nvSpPr>
        <p:spPr>
          <a:xfrm>
            <a:off x="22546491" y="11913326"/>
            <a:ext cx="1831159" cy="180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5142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74D8F59-E365-3C4F-88A4-0027F00495D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74D8F59-E365-3C4F-88A4-0027F0049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0001E9C0-3E75-984A-B131-FE5368AD889D}"/>
              </a:ext>
            </a:extLst>
          </p:cNvPr>
          <p:cNvSpPr txBox="1">
            <a:spLocks/>
          </p:cNvSpPr>
          <p:nvPr/>
        </p:nvSpPr>
        <p:spPr bwMode="auto">
          <a:xfrm>
            <a:off x="-794" y="17276"/>
            <a:ext cx="8126413" cy="3760584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txBody>
          <a:bodyPr vert="horz" wrap="square" lIns="182843" tIns="91422" rIns="182843" bIns="91422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de-DE"/>
          </a:p>
        </p:txBody>
      </p: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2C9FDA7D-579A-4C4D-94D0-F05490C82FBF}"/>
              </a:ext>
            </a:extLst>
          </p:cNvPr>
          <p:cNvSpPr txBox="1">
            <a:spLocks/>
          </p:cNvSpPr>
          <p:nvPr/>
        </p:nvSpPr>
        <p:spPr bwMode="auto">
          <a:xfrm>
            <a:off x="8124824" y="3714795"/>
            <a:ext cx="8126413" cy="3760584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txBody>
          <a:bodyPr vert="horz" wrap="square" lIns="182843" tIns="91422" rIns="182843" bIns="91422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de-DE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01DB6D0-B153-6045-8C7E-67E46B5B9157}"/>
              </a:ext>
            </a:extLst>
          </p:cNvPr>
          <p:cNvSpPr txBox="1">
            <a:spLocks/>
          </p:cNvSpPr>
          <p:nvPr/>
        </p:nvSpPr>
        <p:spPr bwMode="auto">
          <a:xfrm>
            <a:off x="16251237" y="-36512"/>
            <a:ext cx="8126413" cy="3760584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txBody>
          <a:bodyPr vert="horz" wrap="square" lIns="182843" tIns="91422" rIns="182843" bIns="91422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FFA5D2-2EFB-1648-929A-9FC2AA8056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228" b="27046"/>
          <a:stretch/>
        </p:blipFill>
        <p:spPr>
          <a:xfrm>
            <a:off x="19679180" y="889964"/>
            <a:ext cx="2294719" cy="12558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D0E9978-DC09-D647-BEFA-83EAD50024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49853" y="526018"/>
            <a:ext cx="2074862" cy="51054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68FFB83-FA3E-9E4D-95C5-E6AE7319AD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2492" y="2567401"/>
            <a:ext cx="2010431" cy="7874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D94B10C-A1E9-4C4F-9A01-7C59DA0699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49853" y="2366809"/>
            <a:ext cx="2737524" cy="98801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687F2FD-F0F2-054F-A91D-2E1586CF7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881" y="4271848"/>
            <a:ext cx="1047883" cy="1190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FAF77B3-17DB-1B46-B70D-0B0B44DE19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84111" y="4157747"/>
            <a:ext cx="1901064" cy="116143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EE8A302-0FBA-204D-A13E-9EEB9136B9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0606" b="-8873"/>
          <a:stretch/>
        </p:blipFill>
        <p:spPr>
          <a:xfrm>
            <a:off x="12899321" y="5873176"/>
            <a:ext cx="1500909" cy="114763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CB1303F-8402-3142-9F86-2ED7A7F034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4247" y="5597650"/>
            <a:ext cx="1861171" cy="1861171"/>
          </a:xfrm>
          <a:prstGeom prst="rect">
            <a:avLst/>
          </a:prstGeom>
        </p:spPr>
      </p:pic>
      <p:pic>
        <p:nvPicPr>
          <p:cNvPr id="169997" name="Picture 13">
            <a:extLst>
              <a:ext uri="{FF2B5EF4-FFF2-40B4-BE49-F238E27FC236}">
                <a16:creationId xmlns:a16="http://schemas.microsoft.com/office/drawing/2014/main" id="{9493E663-358C-364A-BC5B-6C81BA683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67" y="280599"/>
            <a:ext cx="1167113" cy="11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0190675-775C-BE42-92AC-FD554B33C1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5994" y="132664"/>
            <a:ext cx="3074613" cy="125736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679C464-9968-D347-AF3E-94C7AFB29A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72544" y="1820753"/>
            <a:ext cx="1929982" cy="1929982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7C938FE-1442-434E-A2C6-0B5F6050A8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009" y="1694020"/>
            <a:ext cx="3626391" cy="1340448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7E2C998-38AE-734F-ABE8-0C6DEF015968}"/>
              </a:ext>
            </a:extLst>
          </p:cNvPr>
          <p:cNvGrpSpPr/>
          <p:nvPr/>
        </p:nvGrpSpPr>
        <p:grpSpPr>
          <a:xfrm>
            <a:off x="8644730" y="1006025"/>
            <a:ext cx="7086600" cy="1675511"/>
            <a:chOff x="8644730" y="526018"/>
            <a:chExt cx="7086600" cy="16755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8356CB-13E4-3C42-9A20-C635C4B5D600}"/>
                </a:ext>
              </a:extLst>
            </p:cNvPr>
            <p:cNvSpPr txBox="1"/>
            <p:nvPr/>
          </p:nvSpPr>
          <p:spPr>
            <a:xfrm>
              <a:off x="8644730" y="1093533"/>
              <a:ext cx="70866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WD</a:t>
              </a:r>
              <a:endParaRPr lang="en-US" sz="9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7ED6764B-817F-1B41-AED8-FE04E5F34875}"/>
                </a:ext>
              </a:extLst>
            </p:cNvPr>
            <p:cNvSpPr txBox="1"/>
            <p:nvPr/>
          </p:nvSpPr>
          <p:spPr>
            <a:xfrm>
              <a:off x="9054305" y="526018"/>
              <a:ext cx="626745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spc="12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FASHUP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46FF22B-165A-0E4F-BAD3-0E3CBF4078EA}"/>
              </a:ext>
            </a:extLst>
          </p:cNvPr>
          <p:cNvGrpSpPr/>
          <p:nvPr/>
        </p:nvGrpSpPr>
        <p:grpSpPr>
          <a:xfrm>
            <a:off x="404813" y="4763001"/>
            <a:ext cx="7315199" cy="1664173"/>
            <a:chOff x="404813" y="4294304"/>
            <a:chExt cx="7315199" cy="16641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008CA8-C8D9-CF49-B23D-9DD663482321}"/>
                </a:ext>
              </a:extLst>
            </p:cNvPr>
            <p:cNvSpPr txBox="1"/>
            <p:nvPr/>
          </p:nvSpPr>
          <p:spPr>
            <a:xfrm>
              <a:off x="404813" y="4850481"/>
              <a:ext cx="731519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UX/UI</a:t>
              </a:r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ED02ED36-8675-E840-A254-B92705888AC9}"/>
                </a:ext>
              </a:extLst>
            </p:cNvPr>
            <p:cNvSpPr txBox="1"/>
            <p:nvPr/>
          </p:nvSpPr>
          <p:spPr>
            <a:xfrm>
              <a:off x="928687" y="4294304"/>
              <a:ext cx="626745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spc="12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FASHUP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55E767A-DE9F-5746-9AD0-9946BF85E0C7}"/>
              </a:ext>
            </a:extLst>
          </p:cNvPr>
          <p:cNvGrpSpPr/>
          <p:nvPr/>
        </p:nvGrpSpPr>
        <p:grpSpPr>
          <a:xfrm>
            <a:off x="17180718" y="4763001"/>
            <a:ext cx="6267450" cy="1664173"/>
            <a:chOff x="17180718" y="4697714"/>
            <a:chExt cx="6267450" cy="166417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CF99FF-0931-F84D-9208-42F4C47E8E60}"/>
                </a:ext>
              </a:extLst>
            </p:cNvPr>
            <p:cNvSpPr txBox="1"/>
            <p:nvPr/>
          </p:nvSpPr>
          <p:spPr>
            <a:xfrm>
              <a:off x="19713958" y="5253891"/>
              <a:ext cx="1200971" cy="1107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AI</a:t>
              </a:r>
              <a:endParaRPr lang="en-US" sz="9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54325155-8EC7-3B4B-A3F0-57C9DA144121}"/>
                </a:ext>
              </a:extLst>
            </p:cNvPr>
            <p:cNvSpPr txBox="1"/>
            <p:nvPr/>
          </p:nvSpPr>
          <p:spPr>
            <a:xfrm>
              <a:off x="17180718" y="4697714"/>
              <a:ext cx="626745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spc="12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FASHUP</a:t>
              </a:r>
            </a:p>
          </p:txBody>
        </p:sp>
      </p:grpSp>
      <p:sp>
        <p:nvSpPr>
          <p:cNvPr id="28" name="TextBox 9">
            <a:extLst>
              <a:ext uri="{FF2B5EF4-FFF2-40B4-BE49-F238E27FC236}">
                <a16:creationId xmlns:a16="http://schemas.microsoft.com/office/drawing/2014/main" id="{68EE369E-8003-3642-913C-28F99BD57CE4}"/>
              </a:ext>
            </a:extLst>
          </p:cNvPr>
          <p:cNvSpPr txBox="1"/>
          <p:nvPr/>
        </p:nvSpPr>
        <p:spPr>
          <a:xfrm>
            <a:off x="1886947" y="8686800"/>
            <a:ext cx="14598650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600" dirty="0">
                <a:solidFill>
                  <a:sysClr val="windowText" lastClr="000000"/>
                </a:solidFill>
                <a:latin typeface="Montserrat" charset="0"/>
              </a:rPr>
              <a:t>Making Second Hand Shopping Quick and Convenient!</a:t>
            </a: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712BC9A6-8655-7649-873B-CC7A28C7EB4E}"/>
              </a:ext>
            </a:extLst>
          </p:cNvPr>
          <p:cNvSpPr txBox="1"/>
          <p:nvPr/>
        </p:nvSpPr>
        <p:spPr>
          <a:xfrm>
            <a:off x="1965325" y="8226425"/>
            <a:ext cx="62690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FASHUP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3FDD9BEF-667F-2D41-B933-2CA1BE8099F6}"/>
              </a:ext>
            </a:extLst>
          </p:cNvPr>
          <p:cNvCxnSpPr/>
          <p:nvPr/>
        </p:nvCxnSpPr>
        <p:spPr>
          <a:xfrm>
            <a:off x="0" y="7463516"/>
            <a:ext cx="24377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BDCD4024-5592-0545-B36B-0E1DEA780D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07" y="458085"/>
            <a:ext cx="995044" cy="99504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7F49A17-C908-1F45-8056-18A062F918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26687" y="4271848"/>
            <a:ext cx="1161432" cy="11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0878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>
            <a:extLst>
              <a:ext uri="{FF2B5EF4-FFF2-40B4-BE49-F238E27FC236}">
                <a16:creationId xmlns:a16="http://schemas.microsoft.com/office/drawing/2014/main" id="{E86EFBD4-DA15-4341-ACF8-6082E149F9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906897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12" name="Objekt 11" hidden="1">
                        <a:extLst>
                          <a:ext uri="{FF2B5EF4-FFF2-40B4-BE49-F238E27FC236}">
                            <a16:creationId xmlns:a16="http://schemas.microsoft.com/office/drawing/2014/main" id="{E86EFBD4-DA15-4341-ACF8-6082E149F9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D2260A1B-C44E-FD4C-8E3C-8C13D64B3F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05" t="-603" r="3738" b="603"/>
          <a:stretch/>
        </p:blipFill>
        <p:spPr>
          <a:xfrm>
            <a:off x="13686474" y="8581374"/>
            <a:ext cx="2110711" cy="207616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22D4A3-A7DB-E04E-83A0-1E20A68D9D39}"/>
              </a:ext>
            </a:extLst>
          </p:cNvPr>
          <p:cNvSpPr txBox="1"/>
          <p:nvPr/>
        </p:nvSpPr>
        <p:spPr>
          <a:xfrm>
            <a:off x="6826250" y="831850"/>
            <a:ext cx="10725150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MEET OUR TEAM</a:t>
            </a:r>
            <a:endParaRPr lang="en-US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031C48-1552-EC4C-957F-1EACD61A437D}"/>
              </a:ext>
            </a:extLst>
          </p:cNvPr>
          <p:cNvSpPr txBox="1"/>
          <p:nvPr/>
        </p:nvSpPr>
        <p:spPr>
          <a:xfrm>
            <a:off x="9055100" y="371475"/>
            <a:ext cx="62674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FASHUP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72D9D5D-EFD3-1D45-BA84-E13E04F72BAF}"/>
              </a:ext>
            </a:extLst>
          </p:cNvPr>
          <p:cNvGrpSpPr/>
          <p:nvPr/>
        </p:nvGrpSpPr>
        <p:grpSpPr>
          <a:xfrm>
            <a:off x="2913187" y="2494360"/>
            <a:ext cx="4738734" cy="5201555"/>
            <a:chOff x="2619655" y="2494360"/>
            <a:chExt cx="4738734" cy="520155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D10E6CE-40A6-9C4E-80C7-A3284527B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6" r="53816"/>
            <a:stretch/>
          </p:blipFill>
          <p:spPr>
            <a:xfrm>
              <a:off x="3933666" y="3321427"/>
              <a:ext cx="2110711" cy="2383686"/>
            </a:xfrm>
            <a:prstGeom prst="rect">
              <a:avLst/>
            </a:prstGeom>
          </p:spPr>
        </p:pic>
        <p:sp>
          <p:nvSpPr>
            <p:cNvPr id="67" name="TextBox 45">
              <a:extLst>
                <a:ext uri="{FF2B5EF4-FFF2-40B4-BE49-F238E27FC236}">
                  <a16:creationId xmlns:a16="http://schemas.microsoft.com/office/drawing/2014/main" id="{F114A62A-C081-714E-8CA7-D495F7BBE065}"/>
                </a:ext>
              </a:extLst>
            </p:cNvPr>
            <p:cNvSpPr txBox="1"/>
            <p:nvPr/>
          </p:nvSpPr>
          <p:spPr>
            <a:xfrm>
              <a:off x="2619655" y="5813140"/>
              <a:ext cx="473873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SIRAPRAPA CHALERMPHAO</a:t>
              </a:r>
            </a:p>
          </p:txBody>
        </p:sp>
        <p:sp>
          <p:nvSpPr>
            <p:cNvPr id="71" name="TextBox 46">
              <a:extLst>
                <a:ext uri="{FF2B5EF4-FFF2-40B4-BE49-F238E27FC236}">
                  <a16:creationId xmlns:a16="http://schemas.microsoft.com/office/drawing/2014/main" id="{232402C6-B898-1E48-9A68-536988DAB39C}"/>
                </a:ext>
              </a:extLst>
            </p:cNvPr>
            <p:cNvSpPr txBox="1"/>
            <p:nvPr/>
          </p:nvSpPr>
          <p:spPr>
            <a:xfrm>
              <a:off x="3205465" y="6273528"/>
              <a:ext cx="3567112" cy="6463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" charset="0"/>
                  <a:ea typeface="Montserrat" charset="0"/>
                  <a:cs typeface="Montserrat" charset="0"/>
                </a:rPr>
                <a:t>User Research |</a:t>
              </a:r>
            </a:p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" charset="0"/>
                  <a:ea typeface="Montserrat" charset="0"/>
                  <a:cs typeface="Montserrat" charset="0"/>
                </a:rPr>
                <a:t> Design | Test</a:t>
              </a:r>
            </a:p>
          </p:txBody>
        </p: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3D0A46CE-7FFD-3A4A-8817-D6EB8C7C4874}"/>
                </a:ext>
              </a:extLst>
            </p:cNvPr>
            <p:cNvGrpSpPr/>
            <p:nvPr/>
          </p:nvGrpSpPr>
          <p:grpSpPr>
            <a:xfrm>
              <a:off x="3989690" y="7137115"/>
              <a:ext cx="1998663" cy="558800"/>
              <a:chOff x="4011117" y="7206965"/>
              <a:chExt cx="1998663" cy="558800"/>
            </a:xfrm>
          </p:grpSpPr>
          <p:sp>
            <p:nvSpPr>
              <p:cNvPr id="75" name="Shape 2859">
                <a:extLst>
                  <a:ext uri="{FF2B5EF4-FFF2-40B4-BE49-F238E27FC236}">
                    <a16:creationId xmlns:a16="http://schemas.microsoft.com/office/drawing/2014/main" id="{C5FA9E69-9B3D-3845-AF9B-9523E6546D94}"/>
                  </a:ext>
                </a:extLst>
              </p:cNvPr>
              <p:cNvSpPr/>
              <p:nvPr/>
            </p:nvSpPr>
            <p:spPr>
              <a:xfrm>
                <a:off x="4011117" y="7206965"/>
                <a:ext cx="558800" cy="55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moveTo>
                      <a:pt x="15929" y="7018"/>
                    </a:moveTo>
                    <a:cubicBezTo>
                      <a:pt x="15539" y="7246"/>
                      <a:pt x="15108" y="7411"/>
                      <a:pt x="14650" y="7500"/>
                    </a:cubicBezTo>
                    <a:cubicBezTo>
                      <a:pt x="14282" y="7114"/>
                      <a:pt x="13759" y="6874"/>
                      <a:pt x="13179" y="6874"/>
                    </a:cubicBezTo>
                    <a:cubicBezTo>
                      <a:pt x="12067" y="6874"/>
                      <a:pt x="11165" y="7762"/>
                      <a:pt x="11165" y="8856"/>
                    </a:cubicBezTo>
                    <a:cubicBezTo>
                      <a:pt x="11165" y="9011"/>
                      <a:pt x="11183" y="9162"/>
                      <a:pt x="11217" y="9308"/>
                    </a:cubicBezTo>
                    <a:cubicBezTo>
                      <a:pt x="9543" y="9225"/>
                      <a:pt x="8059" y="8436"/>
                      <a:pt x="7065" y="7236"/>
                    </a:cubicBezTo>
                    <a:cubicBezTo>
                      <a:pt x="6892" y="7530"/>
                      <a:pt x="6793" y="7869"/>
                      <a:pt x="6793" y="8233"/>
                    </a:cubicBezTo>
                    <a:cubicBezTo>
                      <a:pt x="6793" y="8921"/>
                      <a:pt x="7148" y="9528"/>
                      <a:pt x="7689" y="9883"/>
                    </a:cubicBezTo>
                    <a:cubicBezTo>
                      <a:pt x="7359" y="9873"/>
                      <a:pt x="7048" y="9784"/>
                      <a:pt x="6776" y="9635"/>
                    </a:cubicBezTo>
                    <a:cubicBezTo>
                      <a:pt x="6776" y="9644"/>
                      <a:pt x="6776" y="9651"/>
                      <a:pt x="6776" y="9660"/>
                    </a:cubicBezTo>
                    <a:cubicBezTo>
                      <a:pt x="6776" y="10621"/>
                      <a:pt x="7471" y="11422"/>
                      <a:pt x="8392" y="11604"/>
                    </a:cubicBezTo>
                    <a:cubicBezTo>
                      <a:pt x="8223" y="11650"/>
                      <a:pt x="8045" y="11673"/>
                      <a:pt x="7861" y="11673"/>
                    </a:cubicBezTo>
                    <a:cubicBezTo>
                      <a:pt x="7732" y="11673"/>
                      <a:pt x="7605" y="11661"/>
                      <a:pt x="7483" y="11638"/>
                    </a:cubicBezTo>
                    <a:cubicBezTo>
                      <a:pt x="7739" y="12426"/>
                      <a:pt x="8483" y="12999"/>
                      <a:pt x="9364" y="13015"/>
                    </a:cubicBezTo>
                    <a:cubicBezTo>
                      <a:pt x="8674" y="13547"/>
                      <a:pt x="7806" y="13863"/>
                      <a:pt x="6862" y="13863"/>
                    </a:cubicBezTo>
                    <a:cubicBezTo>
                      <a:pt x="6699" y="13863"/>
                      <a:pt x="6540" y="13855"/>
                      <a:pt x="6382" y="13837"/>
                    </a:cubicBezTo>
                    <a:cubicBezTo>
                      <a:pt x="7274" y="14398"/>
                      <a:pt x="8332" y="14727"/>
                      <a:pt x="9470" y="14727"/>
                    </a:cubicBezTo>
                    <a:cubicBezTo>
                      <a:pt x="13175" y="14727"/>
                      <a:pt x="15201" y="11706"/>
                      <a:pt x="15201" y="9086"/>
                    </a:cubicBezTo>
                    <a:cubicBezTo>
                      <a:pt x="15201" y="9000"/>
                      <a:pt x="15199" y="8915"/>
                      <a:pt x="15195" y="8830"/>
                    </a:cubicBezTo>
                    <a:cubicBezTo>
                      <a:pt x="15588" y="8550"/>
                      <a:pt x="15930" y="8201"/>
                      <a:pt x="16200" y="7804"/>
                    </a:cubicBezTo>
                    <a:cubicBezTo>
                      <a:pt x="15839" y="7961"/>
                      <a:pt x="15451" y="8067"/>
                      <a:pt x="15043" y="8115"/>
                    </a:cubicBezTo>
                    <a:cubicBezTo>
                      <a:pt x="15459" y="7870"/>
                      <a:pt x="15778" y="7482"/>
                      <a:pt x="15929" y="7018"/>
                    </a:cubicBezTo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79" name="Shape 2860">
                <a:extLst>
                  <a:ext uri="{FF2B5EF4-FFF2-40B4-BE49-F238E27FC236}">
                    <a16:creationId xmlns:a16="http://schemas.microsoft.com/office/drawing/2014/main" id="{446BAD72-FF10-A84E-8748-542298DD8023}"/>
                  </a:ext>
                </a:extLst>
              </p:cNvPr>
              <p:cNvSpPr/>
              <p:nvPr/>
            </p:nvSpPr>
            <p:spPr>
              <a:xfrm>
                <a:off x="4730255" y="7206965"/>
                <a:ext cx="558800" cy="55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76" y="8468"/>
                    </a:moveTo>
                    <a:cubicBezTo>
                      <a:pt x="11776" y="8071"/>
                      <a:pt x="11817" y="7858"/>
                      <a:pt x="12428" y="7858"/>
                    </a:cubicBezTo>
                    <a:lnTo>
                      <a:pt x="13244" y="7858"/>
                    </a:lnTo>
                    <a:lnTo>
                      <a:pt x="13244" y="6381"/>
                    </a:lnTo>
                    <a:lnTo>
                      <a:pt x="11938" y="6381"/>
                    </a:lnTo>
                    <a:cubicBezTo>
                      <a:pt x="10369" y="6381"/>
                      <a:pt x="9816" y="7120"/>
                      <a:pt x="9816" y="8363"/>
                    </a:cubicBezTo>
                    <a:lnTo>
                      <a:pt x="9816" y="9322"/>
                    </a:lnTo>
                    <a:lnTo>
                      <a:pt x="8837" y="9322"/>
                    </a:lnTo>
                    <a:lnTo>
                      <a:pt x="8837" y="10800"/>
                    </a:lnTo>
                    <a:lnTo>
                      <a:pt x="9816" y="10800"/>
                    </a:lnTo>
                    <a:lnTo>
                      <a:pt x="9816" y="15219"/>
                    </a:lnTo>
                    <a:lnTo>
                      <a:pt x="11774" y="15219"/>
                    </a:lnTo>
                    <a:lnTo>
                      <a:pt x="11774" y="10800"/>
                    </a:lnTo>
                    <a:lnTo>
                      <a:pt x="13081" y="10800"/>
                    </a:lnTo>
                    <a:lnTo>
                      <a:pt x="13254" y="9322"/>
                    </a:lnTo>
                    <a:lnTo>
                      <a:pt x="11774" y="9322"/>
                    </a:lnTo>
                    <a:cubicBezTo>
                      <a:pt x="11774" y="9322"/>
                      <a:pt x="11776" y="8468"/>
                      <a:pt x="11776" y="8468"/>
                    </a:cubicBezTo>
                    <a:close/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83" name="Shape 2865">
                <a:extLst>
                  <a:ext uri="{FF2B5EF4-FFF2-40B4-BE49-F238E27FC236}">
                    <a16:creationId xmlns:a16="http://schemas.microsoft.com/office/drawing/2014/main" id="{D68C12DB-D235-BA46-88F1-0B3F93AF8C04}"/>
                  </a:ext>
                </a:extLst>
              </p:cNvPr>
              <p:cNvSpPr/>
              <p:nvPr/>
            </p:nvSpPr>
            <p:spPr>
              <a:xfrm>
                <a:off x="5450980" y="7206965"/>
                <a:ext cx="558800" cy="55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moveTo>
                      <a:pt x="13430" y="9320"/>
                    </a:moveTo>
                    <a:cubicBezTo>
                      <a:pt x="11975" y="9320"/>
                      <a:pt x="11780" y="10196"/>
                      <a:pt x="11780" y="10196"/>
                    </a:cubicBezTo>
                    <a:lnTo>
                      <a:pt x="11782" y="9327"/>
                    </a:lnTo>
                    <a:lnTo>
                      <a:pt x="9818" y="9327"/>
                    </a:lnTo>
                    <a:lnTo>
                      <a:pt x="9818" y="14727"/>
                    </a:lnTo>
                    <a:lnTo>
                      <a:pt x="11782" y="14727"/>
                    </a:lnTo>
                    <a:lnTo>
                      <a:pt x="11782" y="11782"/>
                    </a:lnTo>
                    <a:cubicBezTo>
                      <a:pt x="11782" y="11782"/>
                      <a:pt x="11782" y="10793"/>
                      <a:pt x="12616" y="10793"/>
                    </a:cubicBezTo>
                    <a:cubicBezTo>
                      <a:pt x="13086" y="10793"/>
                      <a:pt x="13255" y="11232"/>
                      <a:pt x="13255" y="11782"/>
                    </a:cubicBezTo>
                    <a:lnTo>
                      <a:pt x="13255" y="14727"/>
                    </a:lnTo>
                    <a:lnTo>
                      <a:pt x="15218" y="14727"/>
                    </a:lnTo>
                    <a:lnTo>
                      <a:pt x="15218" y="11782"/>
                    </a:lnTo>
                    <a:cubicBezTo>
                      <a:pt x="15218" y="10245"/>
                      <a:pt x="14550" y="9320"/>
                      <a:pt x="13430" y="9320"/>
                    </a:cubicBezTo>
                    <a:moveTo>
                      <a:pt x="6873" y="14727"/>
                    </a:moveTo>
                    <a:lnTo>
                      <a:pt x="8829" y="14727"/>
                    </a:lnTo>
                    <a:lnTo>
                      <a:pt x="8829" y="9320"/>
                    </a:lnTo>
                    <a:lnTo>
                      <a:pt x="6873" y="9320"/>
                    </a:lnTo>
                    <a:cubicBezTo>
                      <a:pt x="6873" y="9320"/>
                      <a:pt x="6873" y="14727"/>
                      <a:pt x="6873" y="14727"/>
                    </a:cubicBezTo>
                    <a:close/>
                    <a:moveTo>
                      <a:pt x="7851" y="6873"/>
                    </a:moveTo>
                    <a:cubicBezTo>
                      <a:pt x="7311" y="6873"/>
                      <a:pt x="6873" y="7313"/>
                      <a:pt x="6873" y="7856"/>
                    </a:cubicBezTo>
                    <a:cubicBezTo>
                      <a:pt x="6873" y="8399"/>
                      <a:pt x="7311" y="8839"/>
                      <a:pt x="7851" y="8839"/>
                    </a:cubicBezTo>
                    <a:cubicBezTo>
                      <a:pt x="8391" y="8839"/>
                      <a:pt x="8829" y="8399"/>
                      <a:pt x="8829" y="7856"/>
                    </a:cubicBezTo>
                    <a:cubicBezTo>
                      <a:pt x="8829" y="7313"/>
                      <a:pt x="8391" y="6873"/>
                      <a:pt x="7851" y="6873"/>
                    </a:cubicBezTo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123" name="TextBox 43">
              <a:extLst>
                <a:ext uri="{FF2B5EF4-FFF2-40B4-BE49-F238E27FC236}">
                  <a16:creationId xmlns:a16="http://schemas.microsoft.com/office/drawing/2014/main" id="{AF97F667-D403-AB43-B981-2C6FF0F6CD9C}"/>
                </a:ext>
              </a:extLst>
            </p:cNvPr>
            <p:cNvSpPr txBox="1"/>
            <p:nvPr/>
          </p:nvSpPr>
          <p:spPr>
            <a:xfrm>
              <a:off x="3198321" y="2494360"/>
              <a:ext cx="35814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UX/UI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501BAC2-5B54-0844-9A1A-E3645043063E}"/>
              </a:ext>
            </a:extLst>
          </p:cNvPr>
          <p:cNvGrpSpPr/>
          <p:nvPr/>
        </p:nvGrpSpPr>
        <p:grpSpPr>
          <a:xfrm>
            <a:off x="8097548" y="2494360"/>
            <a:ext cx="3581400" cy="10262688"/>
            <a:chOff x="7979418" y="2494360"/>
            <a:chExt cx="3581400" cy="10262688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17DDD679-0F28-9446-99B4-3B75E31F8A5F}"/>
                </a:ext>
              </a:extLst>
            </p:cNvPr>
            <p:cNvGrpSpPr/>
            <p:nvPr/>
          </p:nvGrpSpPr>
          <p:grpSpPr>
            <a:xfrm>
              <a:off x="7986562" y="8481024"/>
              <a:ext cx="3567112" cy="4276024"/>
              <a:chOff x="7986562" y="8481024"/>
              <a:chExt cx="3567112" cy="4276024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BF4677B9-B979-D646-9BA0-FFF62E72F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7918" y="8481024"/>
                <a:ext cx="2184400" cy="2184400"/>
              </a:xfrm>
              <a:prstGeom prst="rect">
                <a:avLst/>
              </a:prstGeom>
            </p:spPr>
          </p:pic>
          <p:sp>
            <p:nvSpPr>
              <p:cNvPr id="86" name="TextBox 45">
                <a:extLst>
                  <a:ext uri="{FF2B5EF4-FFF2-40B4-BE49-F238E27FC236}">
                    <a16:creationId xmlns:a16="http://schemas.microsoft.com/office/drawing/2014/main" id="{959CBAF1-9006-C54D-872D-0202DFB1102E}"/>
                  </a:ext>
                </a:extLst>
              </p:cNvPr>
              <p:cNvSpPr txBox="1"/>
              <p:nvPr/>
            </p:nvSpPr>
            <p:spPr>
              <a:xfrm>
                <a:off x="8481079" y="10874273"/>
                <a:ext cx="257807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spc="600" dirty="0">
                    <a:solidFill>
                      <a:schemeClr val="tx2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CEM AKBULUT</a:t>
                </a:r>
              </a:p>
            </p:txBody>
          </p:sp>
          <p:sp>
            <p:nvSpPr>
              <p:cNvPr id="87" name="TextBox 46">
                <a:extLst>
                  <a:ext uri="{FF2B5EF4-FFF2-40B4-BE49-F238E27FC236}">
                    <a16:creationId xmlns:a16="http://schemas.microsoft.com/office/drawing/2014/main" id="{35C96593-6931-F247-B5C6-6562370E825C}"/>
                  </a:ext>
                </a:extLst>
              </p:cNvPr>
              <p:cNvSpPr txBox="1"/>
              <p:nvPr/>
            </p:nvSpPr>
            <p:spPr>
              <a:xfrm>
                <a:off x="7986562" y="11297738"/>
                <a:ext cx="3567112" cy="6463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Project Management |  Frontend</a:t>
                </a:r>
              </a:p>
            </p:txBody>
          </p: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EAF2F975-D82F-8A4E-B665-1AA0C4EDACCD}"/>
                  </a:ext>
                </a:extLst>
              </p:cNvPr>
              <p:cNvGrpSpPr/>
              <p:nvPr/>
            </p:nvGrpSpPr>
            <p:grpSpPr>
              <a:xfrm>
                <a:off x="8770787" y="12198248"/>
                <a:ext cx="1998663" cy="558800"/>
                <a:chOff x="8782693" y="12198248"/>
                <a:chExt cx="1998663" cy="558800"/>
              </a:xfrm>
            </p:grpSpPr>
            <p:sp>
              <p:nvSpPr>
                <p:cNvPr id="88" name="Shape 2859">
                  <a:extLst>
                    <a:ext uri="{FF2B5EF4-FFF2-40B4-BE49-F238E27FC236}">
                      <a16:creationId xmlns:a16="http://schemas.microsoft.com/office/drawing/2014/main" id="{07EA8A16-B492-294D-9E77-7FD276A3C134}"/>
                    </a:ext>
                  </a:extLst>
                </p:cNvPr>
                <p:cNvSpPr/>
                <p:nvPr/>
              </p:nvSpPr>
              <p:spPr>
                <a:xfrm>
                  <a:off x="8782693" y="12198248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5"/>
                        <a:pt x="4835" y="21600"/>
                        <a:pt x="10800" y="21600"/>
                      </a:cubicBezTo>
                      <a:cubicBezTo>
                        <a:pt x="16765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5" y="0"/>
                        <a:pt x="10800" y="0"/>
                      </a:cubicBezTo>
                      <a:moveTo>
                        <a:pt x="15929" y="7018"/>
                      </a:moveTo>
                      <a:cubicBezTo>
                        <a:pt x="15539" y="7246"/>
                        <a:pt x="15108" y="7411"/>
                        <a:pt x="14650" y="7500"/>
                      </a:cubicBezTo>
                      <a:cubicBezTo>
                        <a:pt x="14282" y="7114"/>
                        <a:pt x="13759" y="6874"/>
                        <a:pt x="13179" y="6874"/>
                      </a:cubicBezTo>
                      <a:cubicBezTo>
                        <a:pt x="12067" y="6874"/>
                        <a:pt x="11165" y="7762"/>
                        <a:pt x="11165" y="8856"/>
                      </a:cubicBezTo>
                      <a:cubicBezTo>
                        <a:pt x="11165" y="9011"/>
                        <a:pt x="11183" y="9162"/>
                        <a:pt x="11217" y="9308"/>
                      </a:cubicBezTo>
                      <a:cubicBezTo>
                        <a:pt x="9543" y="9225"/>
                        <a:pt x="8059" y="8436"/>
                        <a:pt x="7065" y="7236"/>
                      </a:cubicBezTo>
                      <a:cubicBezTo>
                        <a:pt x="6892" y="7530"/>
                        <a:pt x="6793" y="7869"/>
                        <a:pt x="6793" y="8233"/>
                      </a:cubicBezTo>
                      <a:cubicBezTo>
                        <a:pt x="6793" y="8921"/>
                        <a:pt x="7148" y="9528"/>
                        <a:pt x="7689" y="9883"/>
                      </a:cubicBezTo>
                      <a:cubicBezTo>
                        <a:pt x="7359" y="9873"/>
                        <a:pt x="7048" y="9784"/>
                        <a:pt x="6776" y="9635"/>
                      </a:cubicBezTo>
                      <a:cubicBezTo>
                        <a:pt x="6776" y="9644"/>
                        <a:pt x="6776" y="9651"/>
                        <a:pt x="6776" y="9660"/>
                      </a:cubicBezTo>
                      <a:cubicBezTo>
                        <a:pt x="6776" y="10621"/>
                        <a:pt x="7471" y="11422"/>
                        <a:pt x="8392" y="11604"/>
                      </a:cubicBezTo>
                      <a:cubicBezTo>
                        <a:pt x="8223" y="11650"/>
                        <a:pt x="8045" y="11673"/>
                        <a:pt x="7861" y="11673"/>
                      </a:cubicBezTo>
                      <a:cubicBezTo>
                        <a:pt x="7732" y="11673"/>
                        <a:pt x="7605" y="11661"/>
                        <a:pt x="7483" y="11638"/>
                      </a:cubicBezTo>
                      <a:cubicBezTo>
                        <a:pt x="7739" y="12426"/>
                        <a:pt x="8483" y="12999"/>
                        <a:pt x="9364" y="13015"/>
                      </a:cubicBezTo>
                      <a:cubicBezTo>
                        <a:pt x="8674" y="13547"/>
                        <a:pt x="7806" y="13863"/>
                        <a:pt x="6862" y="13863"/>
                      </a:cubicBezTo>
                      <a:cubicBezTo>
                        <a:pt x="6699" y="13863"/>
                        <a:pt x="6540" y="13855"/>
                        <a:pt x="6382" y="13837"/>
                      </a:cubicBezTo>
                      <a:cubicBezTo>
                        <a:pt x="7274" y="14398"/>
                        <a:pt x="8332" y="14727"/>
                        <a:pt x="9470" y="14727"/>
                      </a:cubicBezTo>
                      <a:cubicBezTo>
                        <a:pt x="13175" y="14727"/>
                        <a:pt x="15201" y="11706"/>
                        <a:pt x="15201" y="9086"/>
                      </a:cubicBezTo>
                      <a:cubicBezTo>
                        <a:pt x="15201" y="9000"/>
                        <a:pt x="15199" y="8915"/>
                        <a:pt x="15195" y="8830"/>
                      </a:cubicBezTo>
                      <a:cubicBezTo>
                        <a:pt x="15588" y="8550"/>
                        <a:pt x="15930" y="8201"/>
                        <a:pt x="16200" y="7804"/>
                      </a:cubicBezTo>
                      <a:cubicBezTo>
                        <a:pt x="15839" y="7961"/>
                        <a:pt x="15451" y="8067"/>
                        <a:pt x="15043" y="8115"/>
                      </a:cubicBezTo>
                      <a:cubicBezTo>
                        <a:pt x="15459" y="7870"/>
                        <a:pt x="15778" y="7482"/>
                        <a:pt x="15929" y="7018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9" name="Shape 2860">
                  <a:extLst>
                    <a:ext uri="{FF2B5EF4-FFF2-40B4-BE49-F238E27FC236}">
                      <a16:creationId xmlns:a16="http://schemas.microsoft.com/office/drawing/2014/main" id="{B06F2277-C5BD-8C43-A7BD-AF4BE4C3C51F}"/>
                    </a:ext>
                  </a:extLst>
                </p:cNvPr>
                <p:cNvSpPr/>
                <p:nvPr/>
              </p:nvSpPr>
              <p:spPr>
                <a:xfrm>
                  <a:off x="9501831" y="12198248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776" y="8468"/>
                      </a:moveTo>
                      <a:cubicBezTo>
                        <a:pt x="11776" y="8071"/>
                        <a:pt x="11817" y="7858"/>
                        <a:pt x="12428" y="7858"/>
                      </a:cubicBezTo>
                      <a:lnTo>
                        <a:pt x="13244" y="7858"/>
                      </a:lnTo>
                      <a:lnTo>
                        <a:pt x="13244" y="6381"/>
                      </a:lnTo>
                      <a:lnTo>
                        <a:pt x="11938" y="6381"/>
                      </a:lnTo>
                      <a:cubicBezTo>
                        <a:pt x="10369" y="6381"/>
                        <a:pt x="9816" y="7120"/>
                        <a:pt x="9816" y="8363"/>
                      </a:cubicBezTo>
                      <a:lnTo>
                        <a:pt x="9816" y="9322"/>
                      </a:lnTo>
                      <a:lnTo>
                        <a:pt x="8837" y="9322"/>
                      </a:lnTo>
                      <a:lnTo>
                        <a:pt x="8837" y="10800"/>
                      </a:lnTo>
                      <a:lnTo>
                        <a:pt x="9816" y="10800"/>
                      </a:lnTo>
                      <a:lnTo>
                        <a:pt x="9816" y="15219"/>
                      </a:lnTo>
                      <a:lnTo>
                        <a:pt x="11774" y="15219"/>
                      </a:lnTo>
                      <a:lnTo>
                        <a:pt x="11774" y="10800"/>
                      </a:lnTo>
                      <a:lnTo>
                        <a:pt x="13081" y="10800"/>
                      </a:lnTo>
                      <a:lnTo>
                        <a:pt x="13254" y="9322"/>
                      </a:lnTo>
                      <a:lnTo>
                        <a:pt x="11774" y="9322"/>
                      </a:lnTo>
                      <a:cubicBezTo>
                        <a:pt x="11774" y="9322"/>
                        <a:pt x="11776" y="8468"/>
                        <a:pt x="11776" y="8468"/>
                      </a:cubicBezTo>
                      <a:close/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5"/>
                        <a:pt x="4835" y="21600"/>
                        <a:pt x="10800" y="21600"/>
                      </a:cubicBezTo>
                      <a:cubicBezTo>
                        <a:pt x="16765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5" y="0"/>
                        <a:pt x="10800" y="0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0" name="Shape 2865">
                  <a:extLst>
                    <a:ext uri="{FF2B5EF4-FFF2-40B4-BE49-F238E27FC236}">
                      <a16:creationId xmlns:a16="http://schemas.microsoft.com/office/drawing/2014/main" id="{3DB0700E-BE87-994C-A4F6-A236C3E07AF3}"/>
                    </a:ext>
                  </a:extLst>
                </p:cNvPr>
                <p:cNvSpPr/>
                <p:nvPr/>
              </p:nvSpPr>
              <p:spPr>
                <a:xfrm>
                  <a:off x="10222556" y="12198248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5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moveTo>
                        <a:pt x="13430" y="9320"/>
                      </a:moveTo>
                      <a:cubicBezTo>
                        <a:pt x="11975" y="9320"/>
                        <a:pt x="11780" y="10196"/>
                        <a:pt x="11780" y="10196"/>
                      </a:cubicBezTo>
                      <a:lnTo>
                        <a:pt x="11782" y="9327"/>
                      </a:lnTo>
                      <a:lnTo>
                        <a:pt x="9818" y="9327"/>
                      </a:lnTo>
                      <a:lnTo>
                        <a:pt x="9818" y="14727"/>
                      </a:lnTo>
                      <a:lnTo>
                        <a:pt x="11782" y="14727"/>
                      </a:lnTo>
                      <a:lnTo>
                        <a:pt x="11782" y="11782"/>
                      </a:lnTo>
                      <a:cubicBezTo>
                        <a:pt x="11782" y="11782"/>
                        <a:pt x="11782" y="10793"/>
                        <a:pt x="12616" y="10793"/>
                      </a:cubicBezTo>
                      <a:cubicBezTo>
                        <a:pt x="13086" y="10793"/>
                        <a:pt x="13255" y="11232"/>
                        <a:pt x="13255" y="11782"/>
                      </a:cubicBezTo>
                      <a:lnTo>
                        <a:pt x="13255" y="14727"/>
                      </a:lnTo>
                      <a:lnTo>
                        <a:pt x="15218" y="14727"/>
                      </a:lnTo>
                      <a:lnTo>
                        <a:pt x="15218" y="11782"/>
                      </a:lnTo>
                      <a:cubicBezTo>
                        <a:pt x="15218" y="10245"/>
                        <a:pt x="14550" y="9320"/>
                        <a:pt x="13430" y="9320"/>
                      </a:cubicBezTo>
                      <a:moveTo>
                        <a:pt x="6873" y="14727"/>
                      </a:moveTo>
                      <a:lnTo>
                        <a:pt x="8829" y="14727"/>
                      </a:lnTo>
                      <a:lnTo>
                        <a:pt x="8829" y="9320"/>
                      </a:lnTo>
                      <a:lnTo>
                        <a:pt x="6873" y="9320"/>
                      </a:lnTo>
                      <a:cubicBezTo>
                        <a:pt x="6873" y="9320"/>
                        <a:pt x="6873" y="14727"/>
                        <a:pt x="6873" y="14727"/>
                      </a:cubicBezTo>
                      <a:close/>
                      <a:moveTo>
                        <a:pt x="7851" y="6873"/>
                      </a:moveTo>
                      <a:cubicBezTo>
                        <a:pt x="7311" y="6873"/>
                        <a:pt x="6873" y="7313"/>
                        <a:pt x="6873" y="7856"/>
                      </a:cubicBezTo>
                      <a:cubicBezTo>
                        <a:pt x="6873" y="8399"/>
                        <a:pt x="7311" y="8839"/>
                        <a:pt x="7851" y="8839"/>
                      </a:cubicBezTo>
                      <a:cubicBezTo>
                        <a:pt x="8391" y="8839"/>
                        <a:pt x="8829" y="8399"/>
                        <a:pt x="8829" y="7856"/>
                      </a:cubicBezTo>
                      <a:cubicBezTo>
                        <a:pt x="8829" y="7313"/>
                        <a:pt x="8391" y="6873"/>
                        <a:pt x="7851" y="6873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D6D85856-CD4A-904D-ABC7-328D9C05EF3D}"/>
                </a:ext>
              </a:extLst>
            </p:cNvPr>
            <p:cNvGrpSpPr/>
            <p:nvPr/>
          </p:nvGrpSpPr>
          <p:grpSpPr>
            <a:xfrm>
              <a:off x="7979418" y="2494360"/>
              <a:ext cx="3581400" cy="5201555"/>
              <a:chOff x="7979418" y="2494360"/>
              <a:chExt cx="3581400" cy="5201555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050543F5-ED13-AE40-8C51-670BD0C9C5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02" t="8636"/>
              <a:stretch/>
            </p:blipFill>
            <p:spPr>
              <a:xfrm>
                <a:off x="8664283" y="3414063"/>
                <a:ext cx="2211670" cy="2291050"/>
              </a:xfrm>
              <a:prstGeom prst="rect">
                <a:avLst/>
              </a:prstGeom>
            </p:spPr>
          </p:pic>
          <p:sp>
            <p:nvSpPr>
              <p:cNvPr id="93" name="TextBox 45">
                <a:extLst>
                  <a:ext uri="{FF2B5EF4-FFF2-40B4-BE49-F238E27FC236}">
                    <a16:creationId xmlns:a16="http://schemas.microsoft.com/office/drawing/2014/main" id="{75874FE7-E5A7-A34A-A4EF-38BEEDF80F3E}"/>
                  </a:ext>
                </a:extLst>
              </p:cNvPr>
              <p:cNvSpPr txBox="1"/>
              <p:nvPr/>
            </p:nvSpPr>
            <p:spPr>
              <a:xfrm>
                <a:off x="8345626" y="5813140"/>
                <a:ext cx="2848985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spc="600" dirty="0">
                    <a:solidFill>
                      <a:schemeClr val="tx2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ROMAN WIEGEL</a:t>
                </a:r>
              </a:p>
            </p:txBody>
          </p:sp>
          <p:sp>
            <p:nvSpPr>
              <p:cNvPr id="94" name="TextBox 46">
                <a:extLst>
                  <a:ext uri="{FF2B5EF4-FFF2-40B4-BE49-F238E27FC236}">
                    <a16:creationId xmlns:a16="http://schemas.microsoft.com/office/drawing/2014/main" id="{331A58C0-4D51-694A-86DD-85BE50CCE150}"/>
                  </a:ext>
                </a:extLst>
              </p:cNvPr>
              <p:cNvSpPr txBox="1"/>
              <p:nvPr/>
            </p:nvSpPr>
            <p:spPr>
              <a:xfrm>
                <a:off x="7986562" y="6273528"/>
                <a:ext cx="3567112" cy="6463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Web Development | </a:t>
                </a:r>
                <a:b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</a:b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Frontend</a:t>
                </a:r>
              </a:p>
            </p:txBody>
          </p: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E32556EA-F6A0-DE4A-B040-D050C3AA9701}"/>
                  </a:ext>
                </a:extLst>
              </p:cNvPr>
              <p:cNvGrpSpPr/>
              <p:nvPr/>
            </p:nvGrpSpPr>
            <p:grpSpPr>
              <a:xfrm>
                <a:off x="8770787" y="7137115"/>
                <a:ext cx="1998663" cy="558800"/>
                <a:chOff x="8782693" y="7137115"/>
                <a:chExt cx="1998663" cy="558800"/>
              </a:xfrm>
            </p:grpSpPr>
            <p:sp>
              <p:nvSpPr>
                <p:cNvPr id="95" name="Shape 2859">
                  <a:extLst>
                    <a:ext uri="{FF2B5EF4-FFF2-40B4-BE49-F238E27FC236}">
                      <a16:creationId xmlns:a16="http://schemas.microsoft.com/office/drawing/2014/main" id="{03973D39-90CA-5A49-A56C-82B525C5EA6D}"/>
                    </a:ext>
                  </a:extLst>
                </p:cNvPr>
                <p:cNvSpPr/>
                <p:nvPr/>
              </p:nvSpPr>
              <p:spPr>
                <a:xfrm>
                  <a:off x="8782693" y="7137115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5"/>
                        <a:pt x="4835" y="21600"/>
                        <a:pt x="10800" y="21600"/>
                      </a:cubicBezTo>
                      <a:cubicBezTo>
                        <a:pt x="16765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5" y="0"/>
                        <a:pt x="10800" y="0"/>
                      </a:cubicBezTo>
                      <a:moveTo>
                        <a:pt x="15929" y="7018"/>
                      </a:moveTo>
                      <a:cubicBezTo>
                        <a:pt x="15539" y="7246"/>
                        <a:pt x="15108" y="7411"/>
                        <a:pt x="14650" y="7500"/>
                      </a:cubicBezTo>
                      <a:cubicBezTo>
                        <a:pt x="14282" y="7114"/>
                        <a:pt x="13759" y="6874"/>
                        <a:pt x="13179" y="6874"/>
                      </a:cubicBezTo>
                      <a:cubicBezTo>
                        <a:pt x="12067" y="6874"/>
                        <a:pt x="11165" y="7762"/>
                        <a:pt x="11165" y="8856"/>
                      </a:cubicBezTo>
                      <a:cubicBezTo>
                        <a:pt x="11165" y="9011"/>
                        <a:pt x="11183" y="9162"/>
                        <a:pt x="11217" y="9308"/>
                      </a:cubicBezTo>
                      <a:cubicBezTo>
                        <a:pt x="9543" y="9225"/>
                        <a:pt x="8059" y="8436"/>
                        <a:pt x="7065" y="7236"/>
                      </a:cubicBezTo>
                      <a:cubicBezTo>
                        <a:pt x="6892" y="7530"/>
                        <a:pt x="6793" y="7869"/>
                        <a:pt x="6793" y="8233"/>
                      </a:cubicBezTo>
                      <a:cubicBezTo>
                        <a:pt x="6793" y="8921"/>
                        <a:pt x="7148" y="9528"/>
                        <a:pt x="7689" y="9883"/>
                      </a:cubicBezTo>
                      <a:cubicBezTo>
                        <a:pt x="7359" y="9873"/>
                        <a:pt x="7048" y="9784"/>
                        <a:pt x="6776" y="9635"/>
                      </a:cubicBezTo>
                      <a:cubicBezTo>
                        <a:pt x="6776" y="9644"/>
                        <a:pt x="6776" y="9651"/>
                        <a:pt x="6776" y="9660"/>
                      </a:cubicBezTo>
                      <a:cubicBezTo>
                        <a:pt x="6776" y="10621"/>
                        <a:pt x="7471" y="11422"/>
                        <a:pt x="8392" y="11604"/>
                      </a:cubicBezTo>
                      <a:cubicBezTo>
                        <a:pt x="8223" y="11650"/>
                        <a:pt x="8045" y="11673"/>
                        <a:pt x="7861" y="11673"/>
                      </a:cubicBezTo>
                      <a:cubicBezTo>
                        <a:pt x="7732" y="11673"/>
                        <a:pt x="7605" y="11661"/>
                        <a:pt x="7483" y="11638"/>
                      </a:cubicBezTo>
                      <a:cubicBezTo>
                        <a:pt x="7739" y="12426"/>
                        <a:pt x="8483" y="12999"/>
                        <a:pt x="9364" y="13015"/>
                      </a:cubicBezTo>
                      <a:cubicBezTo>
                        <a:pt x="8674" y="13547"/>
                        <a:pt x="7806" y="13863"/>
                        <a:pt x="6862" y="13863"/>
                      </a:cubicBezTo>
                      <a:cubicBezTo>
                        <a:pt x="6699" y="13863"/>
                        <a:pt x="6540" y="13855"/>
                        <a:pt x="6382" y="13837"/>
                      </a:cubicBezTo>
                      <a:cubicBezTo>
                        <a:pt x="7274" y="14398"/>
                        <a:pt x="8332" y="14727"/>
                        <a:pt x="9470" y="14727"/>
                      </a:cubicBezTo>
                      <a:cubicBezTo>
                        <a:pt x="13175" y="14727"/>
                        <a:pt x="15201" y="11706"/>
                        <a:pt x="15201" y="9086"/>
                      </a:cubicBezTo>
                      <a:cubicBezTo>
                        <a:pt x="15201" y="9000"/>
                        <a:pt x="15199" y="8915"/>
                        <a:pt x="15195" y="8830"/>
                      </a:cubicBezTo>
                      <a:cubicBezTo>
                        <a:pt x="15588" y="8550"/>
                        <a:pt x="15930" y="8201"/>
                        <a:pt x="16200" y="7804"/>
                      </a:cubicBezTo>
                      <a:cubicBezTo>
                        <a:pt x="15839" y="7961"/>
                        <a:pt x="15451" y="8067"/>
                        <a:pt x="15043" y="8115"/>
                      </a:cubicBezTo>
                      <a:cubicBezTo>
                        <a:pt x="15459" y="7870"/>
                        <a:pt x="15778" y="7482"/>
                        <a:pt x="15929" y="7018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6" name="Shape 2860">
                  <a:extLst>
                    <a:ext uri="{FF2B5EF4-FFF2-40B4-BE49-F238E27FC236}">
                      <a16:creationId xmlns:a16="http://schemas.microsoft.com/office/drawing/2014/main" id="{077D46D7-C1DE-8448-9F89-4CE3C9DFD1C5}"/>
                    </a:ext>
                  </a:extLst>
                </p:cNvPr>
                <p:cNvSpPr/>
                <p:nvPr/>
              </p:nvSpPr>
              <p:spPr>
                <a:xfrm>
                  <a:off x="9501831" y="7137115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776" y="8468"/>
                      </a:moveTo>
                      <a:cubicBezTo>
                        <a:pt x="11776" y="8071"/>
                        <a:pt x="11817" y="7858"/>
                        <a:pt x="12428" y="7858"/>
                      </a:cubicBezTo>
                      <a:lnTo>
                        <a:pt x="13244" y="7858"/>
                      </a:lnTo>
                      <a:lnTo>
                        <a:pt x="13244" y="6381"/>
                      </a:lnTo>
                      <a:lnTo>
                        <a:pt x="11938" y="6381"/>
                      </a:lnTo>
                      <a:cubicBezTo>
                        <a:pt x="10369" y="6381"/>
                        <a:pt x="9816" y="7120"/>
                        <a:pt x="9816" y="8363"/>
                      </a:cubicBezTo>
                      <a:lnTo>
                        <a:pt x="9816" y="9322"/>
                      </a:lnTo>
                      <a:lnTo>
                        <a:pt x="8837" y="9322"/>
                      </a:lnTo>
                      <a:lnTo>
                        <a:pt x="8837" y="10800"/>
                      </a:lnTo>
                      <a:lnTo>
                        <a:pt x="9816" y="10800"/>
                      </a:lnTo>
                      <a:lnTo>
                        <a:pt x="9816" y="15219"/>
                      </a:lnTo>
                      <a:lnTo>
                        <a:pt x="11774" y="15219"/>
                      </a:lnTo>
                      <a:lnTo>
                        <a:pt x="11774" y="10800"/>
                      </a:lnTo>
                      <a:lnTo>
                        <a:pt x="13081" y="10800"/>
                      </a:lnTo>
                      <a:lnTo>
                        <a:pt x="13254" y="9322"/>
                      </a:lnTo>
                      <a:lnTo>
                        <a:pt x="11774" y="9322"/>
                      </a:lnTo>
                      <a:cubicBezTo>
                        <a:pt x="11774" y="9322"/>
                        <a:pt x="11776" y="8468"/>
                        <a:pt x="11776" y="8468"/>
                      </a:cubicBezTo>
                      <a:close/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5"/>
                        <a:pt x="4835" y="21600"/>
                        <a:pt x="10800" y="21600"/>
                      </a:cubicBezTo>
                      <a:cubicBezTo>
                        <a:pt x="16765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5" y="0"/>
                        <a:pt x="10800" y="0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7" name="Shape 2865">
                  <a:extLst>
                    <a:ext uri="{FF2B5EF4-FFF2-40B4-BE49-F238E27FC236}">
                      <a16:creationId xmlns:a16="http://schemas.microsoft.com/office/drawing/2014/main" id="{78E70CAE-277F-1449-98BD-C14CB018153A}"/>
                    </a:ext>
                  </a:extLst>
                </p:cNvPr>
                <p:cNvSpPr/>
                <p:nvPr/>
              </p:nvSpPr>
              <p:spPr>
                <a:xfrm>
                  <a:off x="10222556" y="7137115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5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moveTo>
                        <a:pt x="13430" y="9320"/>
                      </a:moveTo>
                      <a:cubicBezTo>
                        <a:pt x="11975" y="9320"/>
                        <a:pt x="11780" y="10196"/>
                        <a:pt x="11780" y="10196"/>
                      </a:cubicBezTo>
                      <a:lnTo>
                        <a:pt x="11782" y="9327"/>
                      </a:lnTo>
                      <a:lnTo>
                        <a:pt x="9818" y="9327"/>
                      </a:lnTo>
                      <a:lnTo>
                        <a:pt x="9818" y="14727"/>
                      </a:lnTo>
                      <a:lnTo>
                        <a:pt x="11782" y="14727"/>
                      </a:lnTo>
                      <a:lnTo>
                        <a:pt x="11782" y="11782"/>
                      </a:lnTo>
                      <a:cubicBezTo>
                        <a:pt x="11782" y="11782"/>
                        <a:pt x="11782" y="10793"/>
                        <a:pt x="12616" y="10793"/>
                      </a:cubicBezTo>
                      <a:cubicBezTo>
                        <a:pt x="13086" y="10793"/>
                        <a:pt x="13255" y="11232"/>
                        <a:pt x="13255" y="11782"/>
                      </a:cubicBezTo>
                      <a:lnTo>
                        <a:pt x="13255" y="14727"/>
                      </a:lnTo>
                      <a:lnTo>
                        <a:pt x="15218" y="14727"/>
                      </a:lnTo>
                      <a:lnTo>
                        <a:pt x="15218" y="11782"/>
                      </a:lnTo>
                      <a:cubicBezTo>
                        <a:pt x="15218" y="10245"/>
                        <a:pt x="14550" y="9320"/>
                        <a:pt x="13430" y="9320"/>
                      </a:cubicBezTo>
                      <a:moveTo>
                        <a:pt x="6873" y="14727"/>
                      </a:moveTo>
                      <a:lnTo>
                        <a:pt x="8829" y="14727"/>
                      </a:lnTo>
                      <a:lnTo>
                        <a:pt x="8829" y="9320"/>
                      </a:lnTo>
                      <a:lnTo>
                        <a:pt x="6873" y="9320"/>
                      </a:lnTo>
                      <a:cubicBezTo>
                        <a:pt x="6873" y="9320"/>
                        <a:pt x="6873" y="14727"/>
                        <a:pt x="6873" y="14727"/>
                      </a:cubicBezTo>
                      <a:close/>
                      <a:moveTo>
                        <a:pt x="7851" y="6873"/>
                      </a:moveTo>
                      <a:cubicBezTo>
                        <a:pt x="7311" y="6873"/>
                        <a:pt x="6873" y="7313"/>
                        <a:pt x="6873" y="7856"/>
                      </a:cubicBezTo>
                      <a:cubicBezTo>
                        <a:pt x="6873" y="8399"/>
                        <a:pt x="7311" y="8839"/>
                        <a:pt x="7851" y="8839"/>
                      </a:cubicBezTo>
                      <a:cubicBezTo>
                        <a:pt x="8391" y="8839"/>
                        <a:pt x="8829" y="8399"/>
                        <a:pt x="8829" y="7856"/>
                      </a:cubicBezTo>
                      <a:cubicBezTo>
                        <a:pt x="8829" y="7313"/>
                        <a:pt x="8391" y="6873"/>
                        <a:pt x="7851" y="6873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24" name="TextBox 43">
                <a:extLst>
                  <a:ext uri="{FF2B5EF4-FFF2-40B4-BE49-F238E27FC236}">
                    <a16:creationId xmlns:a16="http://schemas.microsoft.com/office/drawing/2014/main" id="{4925A03A-95D4-494F-A316-7084CF703AF2}"/>
                  </a:ext>
                </a:extLst>
              </p:cNvPr>
              <p:cNvSpPr txBox="1"/>
              <p:nvPr/>
            </p:nvSpPr>
            <p:spPr>
              <a:xfrm>
                <a:off x="7979418" y="2494360"/>
                <a:ext cx="35814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4000" b="1" spc="600" dirty="0">
                    <a:solidFill>
                      <a:schemeClr val="tx2"/>
                    </a:solidFill>
                    <a:latin typeface="Montserrat" charset="0"/>
                    <a:ea typeface="Montserrat" charset="0"/>
                    <a:cs typeface="Montserrat" charset="0"/>
                  </a:rPr>
                  <a:t>WD</a:t>
                </a:r>
              </a:p>
            </p:txBody>
          </p:sp>
        </p:grp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FB47370-8C05-114A-898C-FA0D81354F8A}"/>
              </a:ext>
            </a:extLst>
          </p:cNvPr>
          <p:cNvGrpSpPr/>
          <p:nvPr/>
        </p:nvGrpSpPr>
        <p:grpSpPr>
          <a:xfrm>
            <a:off x="12703243" y="2494360"/>
            <a:ext cx="4039824" cy="10262688"/>
            <a:chOff x="12497979" y="2494360"/>
            <a:chExt cx="4039824" cy="10262688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1E2874D2-17C8-C541-BF96-25F4BC1DE5C4}"/>
                </a:ext>
              </a:extLst>
            </p:cNvPr>
            <p:cNvGrpSpPr/>
            <p:nvPr/>
          </p:nvGrpSpPr>
          <p:grpSpPr>
            <a:xfrm>
              <a:off x="12734335" y="10874273"/>
              <a:ext cx="3567112" cy="1882775"/>
              <a:chOff x="12734335" y="10874273"/>
              <a:chExt cx="3567112" cy="1882775"/>
            </a:xfrm>
          </p:grpSpPr>
          <p:sp>
            <p:nvSpPr>
              <p:cNvPr id="100" name="TextBox 45">
                <a:extLst>
                  <a:ext uri="{FF2B5EF4-FFF2-40B4-BE49-F238E27FC236}">
                    <a16:creationId xmlns:a16="http://schemas.microsoft.com/office/drawing/2014/main" id="{36680965-69E7-1640-AA75-23519DD51BD9}"/>
                  </a:ext>
                </a:extLst>
              </p:cNvPr>
              <p:cNvSpPr txBox="1"/>
              <p:nvPr/>
            </p:nvSpPr>
            <p:spPr>
              <a:xfrm>
                <a:off x="13013024" y="10874273"/>
                <a:ext cx="3009735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spc="600" dirty="0">
                    <a:solidFill>
                      <a:schemeClr val="tx2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FABIAN BARULLI</a:t>
                </a:r>
              </a:p>
            </p:txBody>
          </p:sp>
          <p:sp>
            <p:nvSpPr>
              <p:cNvPr id="101" name="TextBox 46">
                <a:extLst>
                  <a:ext uri="{FF2B5EF4-FFF2-40B4-BE49-F238E27FC236}">
                    <a16:creationId xmlns:a16="http://schemas.microsoft.com/office/drawing/2014/main" id="{CDDEABB9-C4F2-D244-A611-96DF13194A48}"/>
                  </a:ext>
                </a:extLst>
              </p:cNvPr>
              <p:cNvSpPr txBox="1"/>
              <p:nvPr/>
            </p:nvSpPr>
            <p:spPr>
              <a:xfrm>
                <a:off x="12734335" y="11436237"/>
                <a:ext cx="3567112" cy="36933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AI Model | Scraping </a:t>
                </a:r>
              </a:p>
            </p:txBody>
          </p: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4284A63B-CEFE-B240-BD6A-0B879821CF59}"/>
                  </a:ext>
                </a:extLst>
              </p:cNvPr>
              <p:cNvGrpSpPr/>
              <p:nvPr/>
            </p:nvGrpSpPr>
            <p:grpSpPr>
              <a:xfrm>
                <a:off x="13518560" y="12198248"/>
                <a:ext cx="1998663" cy="558800"/>
                <a:chOff x="13539981" y="12233173"/>
                <a:chExt cx="1998663" cy="558800"/>
              </a:xfrm>
            </p:grpSpPr>
            <p:sp>
              <p:nvSpPr>
                <p:cNvPr id="102" name="Shape 2859">
                  <a:extLst>
                    <a:ext uri="{FF2B5EF4-FFF2-40B4-BE49-F238E27FC236}">
                      <a16:creationId xmlns:a16="http://schemas.microsoft.com/office/drawing/2014/main" id="{A95CC71A-6A9A-184B-8744-9362904811DA}"/>
                    </a:ext>
                  </a:extLst>
                </p:cNvPr>
                <p:cNvSpPr/>
                <p:nvPr/>
              </p:nvSpPr>
              <p:spPr>
                <a:xfrm>
                  <a:off x="13539981" y="12233173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5"/>
                        <a:pt x="4835" y="21600"/>
                        <a:pt x="10800" y="21600"/>
                      </a:cubicBezTo>
                      <a:cubicBezTo>
                        <a:pt x="16765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5" y="0"/>
                        <a:pt x="10800" y="0"/>
                      </a:cubicBezTo>
                      <a:moveTo>
                        <a:pt x="15929" y="7018"/>
                      </a:moveTo>
                      <a:cubicBezTo>
                        <a:pt x="15539" y="7246"/>
                        <a:pt x="15108" y="7411"/>
                        <a:pt x="14650" y="7500"/>
                      </a:cubicBezTo>
                      <a:cubicBezTo>
                        <a:pt x="14282" y="7114"/>
                        <a:pt x="13759" y="6874"/>
                        <a:pt x="13179" y="6874"/>
                      </a:cubicBezTo>
                      <a:cubicBezTo>
                        <a:pt x="12067" y="6874"/>
                        <a:pt x="11165" y="7762"/>
                        <a:pt x="11165" y="8856"/>
                      </a:cubicBezTo>
                      <a:cubicBezTo>
                        <a:pt x="11165" y="9011"/>
                        <a:pt x="11183" y="9162"/>
                        <a:pt x="11217" y="9308"/>
                      </a:cubicBezTo>
                      <a:cubicBezTo>
                        <a:pt x="9543" y="9225"/>
                        <a:pt x="8059" y="8436"/>
                        <a:pt x="7065" y="7236"/>
                      </a:cubicBezTo>
                      <a:cubicBezTo>
                        <a:pt x="6892" y="7530"/>
                        <a:pt x="6793" y="7869"/>
                        <a:pt x="6793" y="8233"/>
                      </a:cubicBezTo>
                      <a:cubicBezTo>
                        <a:pt x="6793" y="8921"/>
                        <a:pt x="7148" y="9528"/>
                        <a:pt x="7689" y="9883"/>
                      </a:cubicBezTo>
                      <a:cubicBezTo>
                        <a:pt x="7359" y="9873"/>
                        <a:pt x="7048" y="9784"/>
                        <a:pt x="6776" y="9635"/>
                      </a:cubicBezTo>
                      <a:cubicBezTo>
                        <a:pt x="6776" y="9644"/>
                        <a:pt x="6776" y="9651"/>
                        <a:pt x="6776" y="9660"/>
                      </a:cubicBezTo>
                      <a:cubicBezTo>
                        <a:pt x="6776" y="10621"/>
                        <a:pt x="7471" y="11422"/>
                        <a:pt x="8392" y="11604"/>
                      </a:cubicBezTo>
                      <a:cubicBezTo>
                        <a:pt x="8223" y="11650"/>
                        <a:pt x="8045" y="11673"/>
                        <a:pt x="7861" y="11673"/>
                      </a:cubicBezTo>
                      <a:cubicBezTo>
                        <a:pt x="7732" y="11673"/>
                        <a:pt x="7605" y="11661"/>
                        <a:pt x="7483" y="11638"/>
                      </a:cubicBezTo>
                      <a:cubicBezTo>
                        <a:pt x="7739" y="12426"/>
                        <a:pt x="8483" y="12999"/>
                        <a:pt x="9364" y="13015"/>
                      </a:cubicBezTo>
                      <a:cubicBezTo>
                        <a:pt x="8674" y="13547"/>
                        <a:pt x="7806" y="13863"/>
                        <a:pt x="6862" y="13863"/>
                      </a:cubicBezTo>
                      <a:cubicBezTo>
                        <a:pt x="6699" y="13863"/>
                        <a:pt x="6540" y="13855"/>
                        <a:pt x="6382" y="13837"/>
                      </a:cubicBezTo>
                      <a:cubicBezTo>
                        <a:pt x="7274" y="14398"/>
                        <a:pt x="8332" y="14727"/>
                        <a:pt x="9470" y="14727"/>
                      </a:cubicBezTo>
                      <a:cubicBezTo>
                        <a:pt x="13175" y="14727"/>
                        <a:pt x="15201" y="11706"/>
                        <a:pt x="15201" y="9086"/>
                      </a:cubicBezTo>
                      <a:cubicBezTo>
                        <a:pt x="15201" y="9000"/>
                        <a:pt x="15199" y="8915"/>
                        <a:pt x="15195" y="8830"/>
                      </a:cubicBezTo>
                      <a:cubicBezTo>
                        <a:pt x="15588" y="8550"/>
                        <a:pt x="15930" y="8201"/>
                        <a:pt x="16200" y="7804"/>
                      </a:cubicBezTo>
                      <a:cubicBezTo>
                        <a:pt x="15839" y="7961"/>
                        <a:pt x="15451" y="8067"/>
                        <a:pt x="15043" y="8115"/>
                      </a:cubicBezTo>
                      <a:cubicBezTo>
                        <a:pt x="15459" y="7870"/>
                        <a:pt x="15778" y="7482"/>
                        <a:pt x="15929" y="7018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3" name="Shape 2860">
                  <a:extLst>
                    <a:ext uri="{FF2B5EF4-FFF2-40B4-BE49-F238E27FC236}">
                      <a16:creationId xmlns:a16="http://schemas.microsoft.com/office/drawing/2014/main" id="{FCF30B48-A573-A442-9DE3-2AE0450BD2F7}"/>
                    </a:ext>
                  </a:extLst>
                </p:cNvPr>
                <p:cNvSpPr/>
                <p:nvPr/>
              </p:nvSpPr>
              <p:spPr>
                <a:xfrm>
                  <a:off x="14259119" y="12233173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776" y="8468"/>
                      </a:moveTo>
                      <a:cubicBezTo>
                        <a:pt x="11776" y="8071"/>
                        <a:pt x="11817" y="7858"/>
                        <a:pt x="12428" y="7858"/>
                      </a:cubicBezTo>
                      <a:lnTo>
                        <a:pt x="13244" y="7858"/>
                      </a:lnTo>
                      <a:lnTo>
                        <a:pt x="13244" y="6381"/>
                      </a:lnTo>
                      <a:lnTo>
                        <a:pt x="11938" y="6381"/>
                      </a:lnTo>
                      <a:cubicBezTo>
                        <a:pt x="10369" y="6381"/>
                        <a:pt x="9816" y="7120"/>
                        <a:pt x="9816" y="8363"/>
                      </a:cubicBezTo>
                      <a:lnTo>
                        <a:pt x="9816" y="9322"/>
                      </a:lnTo>
                      <a:lnTo>
                        <a:pt x="8837" y="9322"/>
                      </a:lnTo>
                      <a:lnTo>
                        <a:pt x="8837" y="10800"/>
                      </a:lnTo>
                      <a:lnTo>
                        <a:pt x="9816" y="10800"/>
                      </a:lnTo>
                      <a:lnTo>
                        <a:pt x="9816" y="15219"/>
                      </a:lnTo>
                      <a:lnTo>
                        <a:pt x="11774" y="15219"/>
                      </a:lnTo>
                      <a:lnTo>
                        <a:pt x="11774" y="10800"/>
                      </a:lnTo>
                      <a:lnTo>
                        <a:pt x="13081" y="10800"/>
                      </a:lnTo>
                      <a:lnTo>
                        <a:pt x="13254" y="9322"/>
                      </a:lnTo>
                      <a:lnTo>
                        <a:pt x="11774" y="9322"/>
                      </a:lnTo>
                      <a:cubicBezTo>
                        <a:pt x="11774" y="9322"/>
                        <a:pt x="11776" y="8468"/>
                        <a:pt x="11776" y="8468"/>
                      </a:cubicBezTo>
                      <a:close/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5"/>
                        <a:pt x="4835" y="21600"/>
                        <a:pt x="10800" y="21600"/>
                      </a:cubicBezTo>
                      <a:cubicBezTo>
                        <a:pt x="16765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5" y="0"/>
                        <a:pt x="10800" y="0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04" name="Shape 2865">
                  <a:extLst>
                    <a:ext uri="{FF2B5EF4-FFF2-40B4-BE49-F238E27FC236}">
                      <a16:creationId xmlns:a16="http://schemas.microsoft.com/office/drawing/2014/main" id="{6564D8ED-2D05-8348-BD3C-727E522DEE78}"/>
                    </a:ext>
                  </a:extLst>
                </p:cNvPr>
                <p:cNvSpPr/>
                <p:nvPr/>
              </p:nvSpPr>
              <p:spPr>
                <a:xfrm>
                  <a:off x="14979844" y="12233173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5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moveTo>
                        <a:pt x="13430" y="9320"/>
                      </a:moveTo>
                      <a:cubicBezTo>
                        <a:pt x="11975" y="9320"/>
                        <a:pt x="11780" y="10196"/>
                        <a:pt x="11780" y="10196"/>
                      </a:cubicBezTo>
                      <a:lnTo>
                        <a:pt x="11782" y="9327"/>
                      </a:lnTo>
                      <a:lnTo>
                        <a:pt x="9818" y="9327"/>
                      </a:lnTo>
                      <a:lnTo>
                        <a:pt x="9818" y="14727"/>
                      </a:lnTo>
                      <a:lnTo>
                        <a:pt x="11782" y="14727"/>
                      </a:lnTo>
                      <a:lnTo>
                        <a:pt x="11782" y="11782"/>
                      </a:lnTo>
                      <a:cubicBezTo>
                        <a:pt x="11782" y="11782"/>
                        <a:pt x="11782" y="10793"/>
                        <a:pt x="12616" y="10793"/>
                      </a:cubicBezTo>
                      <a:cubicBezTo>
                        <a:pt x="13086" y="10793"/>
                        <a:pt x="13255" y="11232"/>
                        <a:pt x="13255" y="11782"/>
                      </a:cubicBezTo>
                      <a:lnTo>
                        <a:pt x="13255" y="14727"/>
                      </a:lnTo>
                      <a:lnTo>
                        <a:pt x="15218" y="14727"/>
                      </a:lnTo>
                      <a:lnTo>
                        <a:pt x="15218" y="11782"/>
                      </a:lnTo>
                      <a:cubicBezTo>
                        <a:pt x="15218" y="10245"/>
                        <a:pt x="14550" y="9320"/>
                        <a:pt x="13430" y="9320"/>
                      </a:cubicBezTo>
                      <a:moveTo>
                        <a:pt x="6873" y="14727"/>
                      </a:moveTo>
                      <a:lnTo>
                        <a:pt x="8829" y="14727"/>
                      </a:lnTo>
                      <a:lnTo>
                        <a:pt x="8829" y="9320"/>
                      </a:lnTo>
                      <a:lnTo>
                        <a:pt x="6873" y="9320"/>
                      </a:lnTo>
                      <a:cubicBezTo>
                        <a:pt x="6873" y="9320"/>
                        <a:pt x="6873" y="14727"/>
                        <a:pt x="6873" y="14727"/>
                      </a:cubicBezTo>
                      <a:close/>
                      <a:moveTo>
                        <a:pt x="7851" y="6873"/>
                      </a:moveTo>
                      <a:cubicBezTo>
                        <a:pt x="7311" y="6873"/>
                        <a:pt x="6873" y="7313"/>
                        <a:pt x="6873" y="7856"/>
                      </a:cubicBezTo>
                      <a:cubicBezTo>
                        <a:pt x="6873" y="8399"/>
                        <a:pt x="7311" y="8839"/>
                        <a:pt x="7851" y="8839"/>
                      </a:cubicBezTo>
                      <a:cubicBezTo>
                        <a:pt x="8391" y="8839"/>
                        <a:pt x="8829" y="8399"/>
                        <a:pt x="8829" y="7856"/>
                      </a:cubicBezTo>
                      <a:cubicBezTo>
                        <a:pt x="8829" y="7313"/>
                        <a:pt x="8391" y="6873"/>
                        <a:pt x="7851" y="6873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A0125A5-EED0-B54C-B003-DC3FA7E65BC2}"/>
                </a:ext>
              </a:extLst>
            </p:cNvPr>
            <p:cNvGrpSpPr/>
            <p:nvPr/>
          </p:nvGrpSpPr>
          <p:grpSpPr>
            <a:xfrm>
              <a:off x="12497979" y="2494360"/>
              <a:ext cx="4039824" cy="5201555"/>
              <a:chOff x="12497979" y="2494360"/>
              <a:chExt cx="4039824" cy="5201555"/>
            </a:xfrm>
          </p:grpSpPr>
          <p:sp>
            <p:nvSpPr>
              <p:cNvPr id="107" name="TextBox 45">
                <a:extLst>
                  <a:ext uri="{FF2B5EF4-FFF2-40B4-BE49-F238E27FC236}">
                    <a16:creationId xmlns:a16="http://schemas.microsoft.com/office/drawing/2014/main" id="{C2D9189E-D85F-A948-A25C-9DF6C4FDA3E1}"/>
                  </a:ext>
                </a:extLst>
              </p:cNvPr>
              <p:cNvSpPr txBox="1"/>
              <p:nvPr/>
            </p:nvSpPr>
            <p:spPr>
              <a:xfrm>
                <a:off x="12497979" y="5813140"/>
                <a:ext cx="4039824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spc="600" dirty="0">
                    <a:solidFill>
                      <a:schemeClr val="tx2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LUKAS BAUERSCHMIDT</a:t>
                </a:r>
              </a:p>
            </p:txBody>
          </p:sp>
          <p:sp>
            <p:nvSpPr>
              <p:cNvPr id="108" name="TextBox 46">
                <a:extLst>
                  <a:ext uri="{FF2B5EF4-FFF2-40B4-BE49-F238E27FC236}">
                    <a16:creationId xmlns:a16="http://schemas.microsoft.com/office/drawing/2014/main" id="{7BF413EE-B07D-EC4B-8E1B-4735EB794E7F}"/>
                  </a:ext>
                </a:extLst>
              </p:cNvPr>
              <p:cNvSpPr txBox="1"/>
              <p:nvPr/>
            </p:nvSpPr>
            <p:spPr>
              <a:xfrm>
                <a:off x="12734335" y="6412027"/>
                <a:ext cx="3567112" cy="36933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AI Model | Backend</a:t>
                </a:r>
              </a:p>
            </p:txBody>
          </p: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48D291F6-5B28-764A-9A2B-D85B233397DB}"/>
                  </a:ext>
                </a:extLst>
              </p:cNvPr>
              <p:cNvGrpSpPr/>
              <p:nvPr/>
            </p:nvGrpSpPr>
            <p:grpSpPr>
              <a:xfrm>
                <a:off x="13518560" y="7137115"/>
                <a:ext cx="1998663" cy="558800"/>
                <a:chOff x="13518560" y="7137115"/>
                <a:chExt cx="1998663" cy="558800"/>
              </a:xfrm>
            </p:grpSpPr>
            <p:sp>
              <p:nvSpPr>
                <p:cNvPr id="109" name="Shape 2859">
                  <a:extLst>
                    <a:ext uri="{FF2B5EF4-FFF2-40B4-BE49-F238E27FC236}">
                      <a16:creationId xmlns:a16="http://schemas.microsoft.com/office/drawing/2014/main" id="{09C6B379-A394-9E40-8B37-9A1007B13F49}"/>
                    </a:ext>
                  </a:extLst>
                </p:cNvPr>
                <p:cNvSpPr/>
                <p:nvPr/>
              </p:nvSpPr>
              <p:spPr>
                <a:xfrm>
                  <a:off x="13518560" y="7137115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5"/>
                        <a:pt x="4835" y="21600"/>
                        <a:pt x="10800" y="21600"/>
                      </a:cubicBezTo>
                      <a:cubicBezTo>
                        <a:pt x="16765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5" y="0"/>
                        <a:pt x="10800" y="0"/>
                      </a:cubicBezTo>
                      <a:moveTo>
                        <a:pt x="15929" y="7018"/>
                      </a:moveTo>
                      <a:cubicBezTo>
                        <a:pt x="15539" y="7246"/>
                        <a:pt x="15108" y="7411"/>
                        <a:pt x="14650" y="7500"/>
                      </a:cubicBezTo>
                      <a:cubicBezTo>
                        <a:pt x="14282" y="7114"/>
                        <a:pt x="13759" y="6874"/>
                        <a:pt x="13179" y="6874"/>
                      </a:cubicBezTo>
                      <a:cubicBezTo>
                        <a:pt x="12067" y="6874"/>
                        <a:pt x="11165" y="7762"/>
                        <a:pt x="11165" y="8856"/>
                      </a:cubicBezTo>
                      <a:cubicBezTo>
                        <a:pt x="11165" y="9011"/>
                        <a:pt x="11183" y="9162"/>
                        <a:pt x="11217" y="9308"/>
                      </a:cubicBezTo>
                      <a:cubicBezTo>
                        <a:pt x="9543" y="9225"/>
                        <a:pt x="8059" y="8436"/>
                        <a:pt x="7065" y="7236"/>
                      </a:cubicBezTo>
                      <a:cubicBezTo>
                        <a:pt x="6892" y="7530"/>
                        <a:pt x="6793" y="7869"/>
                        <a:pt x="6793" y="8233"/>
                      </a:cubicBezTo>
                      <a:cubicBezTo>
                        <a:pt x="6793" y="8921"/>
                        <a:pt x="7148" y="9528"/>
                        <a:pt x="7689" y="9883"/>
                      </a:cubicBezTo>
                      <a:cubicBezTo>
                        <a:pt x="7359" y="9873"/>
                        <a:pt x="7048" y="9784"/>
                        <a:pt x="6776" y="9635"/>
                      </a:cubicBezTo>
                      <a:cubicBezTo>
                        <a:pt x="6776" y="9644"/>
                        <a:pt x="6776" y="9651"/>
                        <a:pt x="6776" y="9660"/>
                      </a:cubicBezTo>
                      <a:cubicBezTo>
                        <a:pt x="6776" y="10621"/>
                        <a:pt x="7471" y="11422"/>
                        <a:pt x="8392" y="11604"/>
                      </a:cubicBezTo>
                      <a:cubicBezTo>
                        <a:pt x="8223" y="11650"/>
                        <a:pt x="8045" y="11673"/>
                        <a:pt x="7861" y="11673"/>
                      </a:cubicBezTo>
                      <a:cubicBezTo>
                        <a:pt x="7732" y="11673"/>
                        <a:pt x="7605" y="11661"/>
                        <a:pt x="7483" y="11638"/>
                      </a:cubicBezTo>
                      <a:cubicBezTo>
                        <a:pt x="7739" y="12426"/>
                        <a:pt x="8483" y="12999"/>
                        <a:pt x="9364" y="13015"/>
                      </a:cubicBezTo>
                      <a:cubicBezTo>
                        <a:pt x="8674" y="13547"/>
                        <a:pt x="7806" y="13863"/>
                        <a:pt x="6862" y="13863"/>
                      </a:cubicBezTo>
                      <a:cubicBezTo>
                        <a:pt x="6699" y="13863"/>
                        <a:pt x="6540" y="13855"/>
                        <a:pt x="6382" y="13837"/>
                      </a:cubicBezTo>
                      <a:cubicBezTo>
                        <a:pt x="7274" y="14398"/>
                        <a:pt x="8332" y="14727"/>
                        <a:pt x="9470" y="14727"/>
                      </a:cubicBezTo>
                      <a:cubicBezTo>
                        <a:pt x="13175" y="14727"/>
                        <a:pt x="15201" y="11706"/>
                        <a:pt x="15201" y="9086"/>
                      </a:cubicBezTo>
                      <a:cubicBezTo>
                        <a:pt x="15201" y="9000"/>
                        <a:pt x="15199" y="8915"/>
                        <a:pt x="15195" y="8830"/>
                      </a:cubicBezTo>
                      <a:cubicBezTo>
                        <a:pt x="15588" y="8550"/>
                        <a:pt x="15930" y="8201"/>
                        <a:pt x="16200" y="7804"/>
                      </a:cubicBezTo>
                      <a:cubicBezTo>
                        <a:pt x="15839" y="7961"/>
                        <a:pt x="15451" y="8067"/>
                        <a:pt x="15043" y="8115"/>
                      </a:cubicBezTo>
                      <a:cubicBezTo>
                        <a:pt x="15459" y="7870"/>
                        <a:pt x="15778" y="7482"/>
                        <a:pt x="15929" y="7018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0" name="Shape 2860">
                  <a:extLst>
                    <a:ext uri="{FF2B5EF4-FFF2-40B4-BE49-F238E27FC236}">
                      <a16:creationId xmlns:a16="http://schemas.microsoft.com/office/drawing/2014/main" id="{D1E0B6E0-0EFC-5F42-88CA-FF561059B959}"/>
                    </a:ext>
                  </a:extLst>
                </p:cNvPr>
                <p:cNvSpPr/>
                <p:nvPr/>
              </p:nvSpPr>
              <p:spPr>
                <a:xfrm>
                  <a:off x="14237698" y="7137115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776" y="8468"/>
                      </a:moveTo>
                      <a:cubicBezTo>
                        <a:pt x="11776" y="8071"/>
                        <a:pt x="11817" y="7858"/>
                        <a:pt x="12428" y="7858"/>
                      </a:cubicBezTo>
                      <a:lnTo>
                        <a:pt x="13244" y="7858"/>
                      </a:lnTo>
                      <a:lnTo>
                        <a:pt x="13244" y="6381"/>
                      </a:lnTo>
                      <a:lnTo>
                        <a:pt x="11938" y="6381"/>
                      </a:lnTo>
                      <a:cubicBezTo>
                        <a:pt x="10369" y="6381"/>
                        <a:pt x="9816" y="7120"/>
                        <a:pt x="9816" y="8363"/>
                      </a:cubicBezTo>
                      <a:lnTo>
                        <a:pt x="9816" y="9322"/>
                      </a:lnTo>
                      <a:lnTo>
                        <a:pt x="8837" y="9322"/>
                      </a:lnTo>
                      <a:lnTo>
                        <a:pt x="8837" y="10800"/>
                      </a:lnTo>
                      <a:lnTo>
                        <a:pt x="9816" y="10800"/>
                      </a:lnTo>
                      <a:lnTo>
                        <a:pt x="9816" y="15219"/>
                      </a:lnTo>
                      <a:lnTo>
                        <a:pt x="11774" y="15219"/>
                      </a:lnTo>
                      <a:lnTo>
                        <a:pt x="11774" y="10800"/>
                      </a:lnTo>
                      <a:lnTo>
                        <a:pt x="13081" y="10800"/>
                      </a:lnTo>
                      <a:lnTo>
                        <a:pt x="13254" y="9322"/>
                      </a:lnTo>
                      <a:lnTo>
                        <a:pt x="11774" y="9322"/>
                      </a:lnTo>
                      <a:cubicBezTo>
                        <a:pt x="11774" y="9322"/>
                        <a:pt x="11776" y="8468"/>
                        <a:pt x="11776" y="8468"/>
                      </a:cubicBezTo>
                      <a:close/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5"/>
                        <a:pt x="4835" y="21600"/>
                        <a:pt x="10800" y="21600"/>
                      </a:cubicBezTo>
                      <a:cubicBezTo>
                        <a:pt x="16765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5" y="0"/>
                        <a:pt x="10800" y="0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11" name="Shape 2865">
                  <a:extLst>
                    <a:ext uri="{FF2B5EF4-FFF2-40B4-BE49-F238E27FC236}">
                      <a16:creationId xmlns:a16="http://schemas.microsoft.com/office/drawing/2014/main" id="{5FF63847-8A09-E744-876E-CE1A80040263}"/>
                    </a:ext>
                  </a:extLst>
                </p:cNvPr>
                <p:cNvSpPr/>
                <p:nvPr/>
              </p:nvSpPr>
              <p:spPr>
                <a:xfrm>
                  <a:off x="14958423" y="7137115"/>
                  <a:ext cx="558800" cy="558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8"/>
                        <a:pt x="5377" y="982"/>
                        <a:pt x="10800" y="982"/>
                      </a:cubicBezTo>
                      <a:cubicBezTo>
                        <a:pt x="16223" y="982"/>
                        <a:pt x="20618" y="5378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5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moveTo>
                        <a:pt x="13430" y="9320"/>
                      </a:moveTo>
                      <a:cubicBezTo>
                        <a:pt x="11975" y="9320"/>
                        <a:pt x="11780" y="10196"/>
                        <a:pt x="11780" y="10196"/>
                      </a:cubicBezTo>
                      <a:lnTo>
                        <a:pt x="11782" y="9327"/>
                      </a:lnTo>
                      <a:lnTo>
                        <a:pt x="9818" y="9327"/>
                      </a:lnTo>
                      <a:lnTo>
                        <a:pt x="9818" y="14727"/>
                      </a:lnTo>
                      <a:lnTo>
                        <a:pt x="11782" y="14727"/>
                      </a:lnTo>
                      <a:lnTo>
                        <a:pt x="11782" y="11782"/>
                      </a:lnTo>
                      <a:cubicBezTo>
                        <a:pt x="11782" y="11782"/>
                        <a:pt x="11782" y="10793"/>
                        <a:pt x="12616" y="10793"/>
                      </a:cubicBezTo>
                      <a:cubicBezTo>
                        <a:pt x="13086" y="10793"/>
                        <a:pt x="13255" y="11232"/>
                        <a:pt x="13255" y="11782"/>
                      </a:cubicBezTo>
                      <a:lnTo>
                        <a:pt x="13255" y="14727"/>
                      </a:lnTo>
                      <a:lnTo>
                        <a:pt x="15218" y="14727"/>
                      </a:lnTo>
                      <a:lnTo>
                        <a:pt x="15218" y="11782"/>
                      </a:lnTo>
                      <a:cubicBezTo>
                        <a:pt x="15218" y="10245"/>
                        <a:pt x="14550" y="9320"/>
                        <a:pt x="13430" y="9320"/>
                      </a:cubicBezTo>
                      <a:moveTo>
                        <a:pt x="6873" y="14727"/>
                      </a:moveTo>
                      <a:lnTo>
                        <a:pt x="8829" y="14727"/>
                      </a:lnTo>
                      <a:lnTo>
                        <a:pt x="8829" y="9320"/>
                      </a:lnTo>
                      <a:lnTo>
                        <a:pt x="6873" y="9320"/>
                      </a:lnTo>
                      <a:cubicBezTo>
                        <a:pt x="6873" y="9320"/>
                        <a:pt x="6873" y="14727"/>
                        <a:pt x="6873" y="14727"/>
                      </a:cubicBezTo>
                      <a:close/>
                      <a:moveTo>
                        <a:pt x="7851" y="6873"/>
                      </a:moveTo>
                      <a:cubicBezTo>
                        <a:pt x="7311" y="6873"/>
                        <a:pt x="6873" y="7313"/>
                        <a:pt x="6873" y="7856"/>
                      </a:cubicBezTo>
                      <a:cubicBezTo>
                        <a:pt x="6873" y="8399"/>
                        <a:pt x="7311" y="8839"/>
                        <a:pt x="7851" y="8839"/>
                      </a:cubicBezTo>
                      <a:cubicBezTo>
                        <a:pt x="8391" y="8839"/>
                        <a:pt x="8829" y="8399"/>
                        <a:pt x="8829" y="7856"/>
                      </a:cubicBezTo>
                      <a:cubicBezTo>
                        <a:pt x="8829" y="7313"/>
                        <a:pt x="8391" y="6873"/>
                        <a:pt x="7851" y="6873"/>
                      </a:cubicBezTo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12" name="Picture Placeholder 3">
                <a:extLst>
                  <a:ext uri="{FF2B5EF4-FFF2-40B4-BE49-F238E27FC236}">
                    <a16:creationId xmlns:a16="http://schemas.microsoft.com/office/drawing/2014/main" id="{B9D146A1-6343-D24B-830E-B73893067E43}"/>
                  </a:ext>
                </a:extLst>
              </p:cNvPr>
              <p:cNvSpPr txBox="1">
                <a:spLocks noChangeAspect="1"/>
              </p:cNvSpPr>
              <p:nvPr/>
            </p:nvSpPr>
            <p:spPr bwMode="auto">
              <a:xfrm>
                <a:off x="13462536" y="3510539"/>
                <a:ext cx="2110711" cy="20761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82843" tIns="91422" rIns="182843" bIns="91422" numCol="1" rtlCol="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de-DE"/>
              </a:p>
            </p:txBody>
          </p:sp>
          <p:sp>
            <p:nvSpPr>
              <p:cNvPr id="125" name="TextBox 43">
                <a:extLst>
                  <a:ext uri="{FF2B5EF4-FFF2-40B4-BE49-F238E27FC236}">
                    <a16:creationId xmlns:a16="http://schemas.microsoft.com/office/drawing/2014/main" id="{14D7C63B-2D48-C448-8578-B03BB63F6F67}"/>
                  </a:ext>
                </a:extLst>
              </p:cNvPr>
              <p:cNvSpPr txBox="1"/>
              <p:nvPr/>
            </p:nvSpPr>
            <p:spPr>
              <a:xfrm>
                <a:off x="12727191" y="2494360"/>
                <a:ext cx="35814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4000" b="1" spc="600" dirty="0">
                    <a:solidFill>
                      <a:schemeClr val="tx2"/>
                    </a:solidFill>
                    <a:latin typeface="Montserrat" charset="0"/>
                    <a:ea typeface="Montserrat" charset="0"/>
                    <a:cs typeface="Montserrat" charset="0"/>
                  </a:rPr>
                  <a:t>AI</a:t>
                </a:r>
              </a:p>
            </p:txBody>
          </p:sp>
          <p:pic>
            <p:nvPicPr>
              <p:cNvPr id="19" name="Grafik 18" descr="Ein Bild, das Person, Mann, draußen enthält.&#10;&#10;Automatisch generierte Beschreibung">
                <a:extLst>
                  <a:ext uri="{FF2B5EF4-FFF2-40B4-BE49-F238E27FC236}">
                    <a16:creationId xmlns:a16="http://schemas.microsoft.com/office/drawing/2014/main" id="{88787E3B-5AB0-4A49-94AE-5CD2E266C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56750" y="3381828"/>
                <a:ext cx="2322283" cy="2323285"/>
              </a:xfrm>
              <a:prstGeom prst="rect">
                <a:avLst/>
              </a:prstGeom>
            </p:spPr>
          </p:pic>
        </p:grp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EC920A8-3E7E-414E-BF5B-B6C9568CE629}"/>
              </a:ext>
            </a:extLst>
          </p:cNvPr>
          <p:cNvGrpSpPr/>
          <p:nvPr/>
        </p:nvGrpSpPr>
        <p:grpSpPr>
          <a:xfrm>
            <a:off x="17767361" y="2494360"/>
            <a:ext cx="3697102" cy="5201555"/>
            <a:chOff x="17473829" y="2494360"/>
            <a:chExt cx="3697102" cy="520155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3042455-EE38-B946-B9B1-5F9A83DB5B63}"/>
                </a:ext>
              </a:extLst>
            </p:cNvPr>
            <p:cNvSpPr txBox="1"/>
            <p:nvPr/>
          </p:nvSpPr>
          <p:spPr>
            <a:xfrm>
              <a:off x="17473829" y="5813140"/>
              <a:ext cx="369710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BOGDAN CIOBOTARU</a:t>
              </a:r>
              <a:endParaRPr lang="en-US" sz="2000" spc="600" dirty="0">
                <a:solidFill>
                  <a:schemeClr val="tx2"/>
                </a:solidFill>
                <a:latin typeface="Montserrat Semi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3B00C5D-4AE4-354B-80DA-162D116B30A4}"/>
                </a:ext>
              </a:extLst>
            </p:cNvPr>
            <p:cNvSpPr txBox="1"/>
            <p:nvPr/>
          </p:nvSpPr>
          <p:spPr>
            <a:xfrm>
              <a:off x="17538824" y="6412027"/>
              <a:ext cx="3567112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" charset="0"/>
                  <a:ea typeface="Montserrat" charset="0"/>
                  <a:cs typeface="Montserrat" charset="0"/>
                </a:rPr>
                <a:t>Project Mentor</a:t>
              </a:r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3BF8CC1-EB82-E84A-AD05-02FBAE488AB0}"/>
                </a:ext>
              </a:extLst>
            </p:cNvPr>
            <p:cNvGrpSpPr/>
            <p:nvPr/>
          </p:nvGrpSpPr>
          <p:grpSpPr>
            <a:xfrm>
              <a:off x="18323049" y="7137115"/>
              <a:ext cx="1998663" cy="558800"/>
              <a:chOff x="18344476" y="7137115"/>
              <a:chExt cx="1998663" cy="558800"/>
            </a:xfrm>
          </p:grpSpPr>
          <p:sp>
            <p:nvSpPr>
              <p:cNvPr id="48" name="Shape 2859">
                <a:extLst>
                  <a:ext uri="{FF2B5EF4-FFF2-40B4-BE49-F238E27FC236}">
                    <a16:creationId xmlns:a16="http://schemas.microsoft.com/office/drawing/2014/main" id="{FAD94055-9311-4E46-8D2C-178ECA6A5374}"/>
                  </a:ext>
                </a:extLst>
              </p:cNvPr>
              <p:cNvSpPr/>
              <p:nvPr/>
            </p:nvSpPr>
            <p:spPr>
              <a:xfrm>
                <a:off x="18344476" y="7137115"/>
                <a:ext cx="558800" cy="55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moveTo>
                      <a:pt x="15929" y="7018"/>
                    </a:moveTo>
                    <a:cubicBezTo>
                      <a:pt x="15539" y="7246"/>
                      <a:pt x="15108" y="7411"/>
                      <a:pt x="14650" y="7500"/>
                    </a:cubicBezTo>
                    <a:cubicBezTo>
                      <a:pt x="14282" y="7114"/>
                      <a:pt x="13759" y="6874"/>
                      <a:pt x="13179" y="6874"/>
                    </a:cubicBezTo>
                    <a:cubicBezTo>
                      <a:pt x="12067" y="6874"/>
                      <a:pt x="11165" y="7762"/>
                      <a:pt x="11165" y="8856"/>
                    </a:cubicBezTo>
                    <a:cubicBezTo>
                      <a:pt x="11165" y="9011"/>
                      <a:pt x="11183" y="9162"/>
                      <a:pt x="11217" y="9308"/>
                    </a:cubicBezTo>
                    <a:cubicBezTo>
                      <a:pt x="9543" y="9225"/>
                      <a:pt x="8059" y="8436"/>
                      <a:pt x="7065" y="7236"/>
                    </a:cubicBezTo>
                    <a:cubicBezTo>
                      <a:pt x="6892" y="7530"/>
                      <a:pt x="6793" y="7869"/>
                      <a:pt x="6793" y="8233"/>
                    </a:cubicBezTo>
                    <a:cubicBezTo>
                      <a:pt x="6793" y="8921"/>
                      <a:pt x="7148" y="9528"/>
                      <a:pt x="7689" y="9883"/>
                    </a:cubicBezTo>
                    <a:cubicBezTo>
                      <a:pt x="7359" y="9873"/>
                      <a:pt x="7048" y="9784"/>
                      <a:pt x="6776" y="9635"/>
                    </a:cubicBezTo>
                    <a:cubicBezTo>
                      <a:pt x="6776" y="9644"/>
                      <a:pt x="6776" y="9651"/>
                      <a:pt x="6776" y="9660"/>
                    </a:cubicBezTo>
                    <a:cubicBezTo>
                      <a:pt x="6776" y="10621"/>
                      <a:pt x="7471" y="11422"/>
                      <a:pt x="8392" y="11604"/>
                    </a:cubicBezTo>
                    <a:cubicBezTo>
                      <a:pt x="8223" y="11650"/>
                      <a:pt x="8045" y="11673"/>
                      <a:pt x="7861" y="11673"/>
                    </a:cubicBezTo>
                    <a:cubicBezTo>
                      <a:pt x="7732" y="11673"/>
                      <a:pt x="7605" y="11661"/>
                      <a:pt x="7483" y="11638"/>
                    </a:cubicBezTo>
                    <a:cubicBezTo>
                      <a:pt x="7739" y="12426"/>
                      <a:pt x="8483" y="12999"/>
                      <a:pt x="9364" y="13015"/>
                    </a:cubicBezTo>
                    <a:cubicBezTo>
                      <a:pt x="8674" y="13547"/>
                      <a:pt x="7806" y="13863"/>
                      <a:pt x="6862" y="13863"/>
                    </a:cubicBezTo>
                    <a:cubicBezTo>
                      <a:pt x="6699" y="13863"/>
                      <a:pt x="6540" y="13855"/>
                      <a:pt x="6382" y="13837"/>
                    </a:cubicBezTo>
                    <a:cubicBezTo>
                      <a:pt x="7274" y="14398"/>
                      <a:pt x="8332" y="14727"/>
                      <a:pt x="9470" y="14727"/>
                    </a:cubicBezTo>
                    <a:cubicBezTo>
                      <a:pt x="13175" y="14727"/>
                      <a:pt x="15201" y="11706"/>
                      <a:pt x="15201" y="9086"/>
                    </a:cubicBezTo>
                    <a:cubicBezTo>
                      <a:pt x="15201" y="9000"/>
                      <a:pt x="15199" y="8915"/>
                      <a:pt x="15195" y="8830"/>
                    </a:cubicBezTo>
                    <a:cubicBezTo>
                      <a:pt x="15588" y="8550"/>
                      <a:pt x="15930" y="8201"/>
                      <a:pt x="16200" y="7804"/>
                    </a:cubicBezTo>
                    <a:cubicBezTo>
                      <a:pt x="15839" y="7961"/>
                      <a:pt x="15451" y="8067"/>
                      <a:pt x="15043" y="8115"/>
                    </a:cubicBezTo>
                    <a:cubicBezTo>
                      <a:pt x="15459" y="7870"/>
                      <a:pt x="15778" y="7482"/>
                      <a:pt x="15929" y="7018"/>
                    </a:cubicBezTo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51" name="Shape 2860">
                <a:extLst>
                  <a:ext uri="{FF2B5EF4-FFF2-40B4-BE49-F238E27FC236}">
                    <a16:creationId xmlns:a16="http://schemas.microsoft.com/office/drawing/2014/main" id="{9F31059B-57D3-194D-A932-1AD67A06A57C}"/>
                  </a:ext>
                </a:extLst>
              </p:cNvPr>
              <p:cNvSpPr/>
              <p:nvPr/>
            </p:nvSpPr>
            <p:spPr>
              <a:xfrm>
                <a:off x="19063614" y="7137115"/>
                <a:ext cx="558800" cy="55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76" y="8468"/>
                    </a:moveTo>
                    <a:cubicBezTo>
                      <a:pt x="11776" y="8071"/>
                      <a:pt x="11817" y="7858"/>
                      <a:pt x="12428" y="7858"/>
                    </a:cubicBezTo>
                    <a:lnTo>
                      <a:pt x="13244" y="7858"/>
                    </a:lnTo>
                    <a:lnTo>
                      <a:pt x="13244" y="6381"/>
                    </a:lnTo>
                    <a:lnTo>
                      <a:pt x="11938" y="6381"/>
                    </a:lnTo>
                    <a:cubicBezTo>
                      <a:pt x="10369" y="6381"/>
                      <a:pt x="9816" y="7120"/>
                      <a:pt x="9816" y="8363"/>
                    </a:cubicBezTo>
                    <a:lnTo>
                      <a:pt x="9816" y="9322"/>
                    </a:lnTo>
                    <a:lnTo>
                      <a:pt x="8837" y="9322"/>
                    </a:lnTo>
                    <a:lnTo>
                      <a:pt x="8837" y="10800"/>
                    </a:lnTo>
                    <a:lnTo>
                      <a:pt x="9816" y="10800"/>
                    </a:lnTo>
                    <a:lnTo>
                      <a:pt x="9816" y="15219"/>
                    </a:lnTo>
                    <a:lnTo>
                      <a:pt x="11774" y="15219"/>
                    </a:lnTo>
                    <a:lnTo>
                      <a:pt x="11774" y="10800"/>
                    </a:lnTo>
                    <a:lnTo>
                      <a:pt x="13081" y="10800"/>
                    </a:lnTo>
                    <a:lnTo>
                      <a:pt x="13254" y="9322"/>
                    </a:lnTo>
                    <a:lnTo>
                      <a:pt x="11774" y="9322"/>
                    </a:lnTo>
                    <a:cubicBezTo>
                      <a:pt x="11774" y="9322"/>
                      <a:pt x="11776" y="8468"/>
                      <a:pt x="11776" y="8468"/>
                    </a:cubicBezTo>
                    <a:close/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53" name="Shape 2865">
                <a:extLst>
                  <a:ext uri="{FF2B5EF4-FFF2-40B4-BE49-F238E27FC236}">
                    <a16:creationId xmlns:a16="http://schemas.microsoft.com/office/drawing/2014/main" id="{0BD528A3-872A-0C47-92C6-108D3E250434}"/>
                  </a:ext>
                </a:extLst>
              </p:cNvPr>
              <p:cNvSpPr/>
              <p:nvPr/>
            </p:nvSpPr>
            <p:spPr>
              <a:xfrm>
                <a:off x="19784339" y="7137115"/>
                <a:ext cx="558800" cy="55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moveTo>
                      <a:pt x="13430" y="9320"/>
                    </a:moveTo>
                    <a:cubicBezTo>
                      <a:pt x="11975" y="9320"/>
                      <a:pt x="11780" y="10196"/>
                      <a:pt x="11780" y="10196"/>
                    </a:cubicBezTo>
                    <a:lnTo>
                      <a:pt x="11782" y="9327"/>
                    </a:lnTo>
                    <a:lnTo>
                      <a:pt x="9818" y="9327"/>
                    </a:lnTo>
                    <a:lnTo>
                      <a:pt x="9818" y="14727"/>
                    </a:lnTo>
                    <a:lnTo>
                      <a:pt x="11782" y="14727"/>
                    </a:lnTo>
                    <a:lnTo>
                      <a:pt x="11782" y="11782"/>
                    </a:lnTo>
                    <a:cubicBezTo>
                      <a:pt x="11782" y="11782"/>
                      <a:pt x="11782" y="10793"/>
                      <a:pt x="12616" y="10793"/>
                    </a:cubicBezTo>
                    <a:cubicBezTo>
                      <a:pt x="13086" y="10793"/>
                      <a:pt x="13255" y="11232"/>
                      <a:pt x="13255" y="11782"/>
                    </a:cubicBezTo>
                    <a:lnTo>
                      <a:pt x="13255" y="14727"/>
                    </a:lnTo>
                    <a:lnTo>
                      <a:pt x="15218" y="14727"/>
                    </a:lnTo>
                    <a:lnTo>
                      <a:pt x="15218" y="11782"/>
                    </a:lnTo>
                    <a:cubicBezTo>
                      <a:pt x="15218" y="10245"/>
                      <a:pt x="14550" y="9320"/>
                      <a:pt x="13430" y="9320"/>
                    </a:cubicBezTo>
                    <a:moveTo>
                      <a:pt x="6873" y="14727"/>
                    </a:moveTo>
                    <a:lnTo>
                      <a:pt x="8829" y="14727"/>
                    </a:lnTo>
                    <a:lnTo>
                      <a:pt x="8829" y="9320"/>
                    </a:lnTo>
                    <a:lnTo>
                      <a:pt x="6873" y="9320"/>
                    </a:lnTo>
                    <a:cubicBezTo>
                      <a:pt x="6873" y="9320"/>
                      <a:pt x="6873" y="14727"/>
                      <a:pt x="6873" y="14727"/>
                    </a:cubicBezTo>
                    <a:close/>
                    <a:moveTo>
                      <a:pt x="7851" y="6873"/>
                    </a:moveTo>
                    <a:cubicBezTo>
                      <a:pt x="7311" y="6873"/>
                      <a:pt x="6873" y="7313"/>
                      <a:pt x="6873" y="7856"/>
                    </a:cubicBezTo>
                    <a:cubicBezTo>
                      <a:pt x="6873" y="8399"/>
                      <a:pt x="7311" y="8839"/>
                      <a:pt x="7851" y="8839"/>
                    </a:cubicBezTo>
                    <a:cubicBezTo>
                      <a:pt x="8391" y="8839"/>
                      <a:pt x="8829" y="8399"/>
                      <a:pt x="8829" y="7856"/>
                    </a:cubicBezTo>
                    <a:cubicBezTo>
                      <a:pt x="8829" y="7313"/>
                      <a:pt x="8391" y="6873"/>
                      <a:pt x="7851" y="6873"/>
                    </a:cubicBezTo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57" name="TextBox 43">
              <a:extLst>
                <a:ext uri="{FF2B5EF4-FFF2-40B4-BE49-F238E27FC236}">
                  <a16:creationId xmlns:a16="http://schemas.microsoft.com/office/drawing/2014/main" id="{31B33808-AEBA-9F40-B6DF-67126AC0E5F9}"/>
                </a:ext>
              </a:extLst>
            </p:cNvPr>
            <p:cNvSpPr txBox="1"/>
            <p:nvPr/>
          </p:nvSpPr>
          <p:spPr>
            <a:xfrm>
              <a:off x="17531680" y="2494360"/>
              <a:ext cx="35814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Mentor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9E655CF-F7ED-2840-BE12-EFF2449A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1300" y="3402952"/>
              <a:ext cx="2302161" cy="2302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76956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A701F63-EA15-D344-8C6C-6B6BD71D6E4B}"/>
              </a:ext>
            </a:extLst>
          </p:cNvPr>
          <p:cNvSpPr txBox="1"/>
          <p:nvPr/>
        </p:nvSpPr>
        <p:spPr>
          <a:xfrm>
            <a:off x="1965325" y="8686800"/>
            <a:ext cx="14598650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600" dirty="0">
                <a:solidFill>
                  <a:sysClr val="windowText" lastClr="000000"/>
                </a:solidFill>
                <a:latin typeface="Montserrat" charset="0"/>
                <a:ea typeface="Montserrat" charset="0"/>
                <a:cs typeface="Montserrat" charset="0"/>
              </a:rPr>
              <a:t>Business Problem &amp;</a:t>
            </a:r>
          </a:p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600" dirty="0">
                <a:solidFill>
                  <a:sysClr val="windowText" lastClr="000000"/>
                </a:solidFill>
                <a:latin typeface="Montserrat" charset="0"/>
                <a:ea typeface="Montserrat" charset="0"/>
                <a:cs typeface="Montserrat" charset="0"/>
              </a:rPr>
              <a:t>Research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875CA-1777-E84F-82B7-DFCD0DC3AC59}"/>
              </a:ext>
            </a:extLst>
          </p:cNvPr>
          <p:cNvSpPr txBox="1"/>
          <p:nvPr/>
        </p:nvSpPr>
        <p:spPr>
          <a:xfrm>
            <a:off x="1965325" y="8226425"/>
            <a:ext cx="62690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FASHUP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72175E-05FA-5649-B148-78E5FCFBA76F}"/>
              </a:ext>
            </a:extLst>
          </p:cNvPr>
          <p:cNvSpPr/>
          <p:nvPr/>
        </p:nvSpPr>
        <p:spPr>
          <a:xfrm>
            <a:off x="2146300" y="4370388"/>
            <a:ext cx="3309938" cy="3311525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ysClr val="windowText" lastClr="000000"/>
              </a:solidFill>
              <a:latin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564CAC-FA23-6142-BC05-022DE8AE0C16}"/>
              </a:ext>
            </a:extLst>
          </p:cNvPr>
          <p:cNvSpPr txBox="1"/>
          <p:nvPr/>
        </p:nvSpPr>
        <p:spPr>
          <a:xfrm>
            <a:off x="2287588" y="4918075"/>
            <a:ext cx="3062287" cy="2215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800" b="1" spc="600">
                <a:solidFill>
                  <a:sysClr val="windowText" lastClr="000000"/>
                </a:solidFill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sz="28700" b="1" spc="600">
              <a:solidFill>
                <a:sysClr val="windowText" lastClr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851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B8D234-185D-014A-B44C-C34903D54CED}"/>
              </a:ext>
            </a:extLst>
          </p:cNvPr>
          <p:cNvSpPr txBox="1"/>
          <p:nvPr/>
        </p:nvSpPr>
        <p:spPr>
          <a:xfrm>
            <a:off x="13186410" y="1134180"/>
            <a:ext cx="1072515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PROBLEMS</a:t>
            </a:r>
            <a:endParaRPr lang="en-US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A1AE5-68DD-6C45-8019-D16784ACBD70}"/>
              </a:ext>
            </a:extLst>
          </p:cNvPr>
          <p:cNvSpPr txBox="1"/>
          <p:nvPr/>
        </p:nvSpPr>
        <p:spPr>
          <a:xfrm>
            <a:off x="15415260" y="673805"/>
            <a:ext cx="62674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FASHUP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CAD850-4DAB-F040-A9EA-AC1987F5ED36}"/>
              </a:ext>
            </a:extLst>
          </p:cNvPr>
          <p:cNvSpPr txBox="1"/>
          <p:nvPr/>
        </p:nvSpPr>
        <p:spPr>
          <a:xfrm>
            <a:off x="14129385" y="2412118"/>
            <a:ext cx="8956675" cy="8765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spc="300" dirty="0">
                <a:latin typeface="Montserrat Light" charset="0"/>
                <a:ea typeface="Montserrat Light" charset="0"/>
                <a:cs typeface="Montserrat Light" charset="0"/>
              </a:rPr>
              <a:t>FASHUP’S ANALYSIS FOUND OUT THAT CUSTOMERS INCREASINGLY FACE PROBLEMS LIKE ...</a:t>
            </a:r>
          </a:p>
        </p:txBody>
      </p:sp>
      <p:pic>
        <p:nvPicPr>
          <p:cNvPr id="5" name="Bildplatzhalter 4" descr="Ein Bild, das drinnen, Gestell, mehrere enthält.&#10;&#10;Automatisch generierte Beschreibung">
            <a:extLst>
              <a:ext uri="{FF2B5EF4-FFF2-40B4-BE49-F238E27FC236}">
                <a16:creationId xmlns:a16="http://schemas.microsoft.com/office/drawing/2014/main" id="{974B8248-AB0B-3C40-8EF1-B12CAEA68A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9" r="21267"/>
          <a:stretch/>
        </p:blipFill>
        <p:spPr>
          <a:xfrm>
            <a:off x="-34095" y="0"/>
            <a:ext cx="12622612" cy="13716000"/>
          </a:xfr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3F5874F-C3F5-DA4D-80D0-F7ED2788F810}"/>
              </a:ext>
            </a:extLst>
          </p:cNvPr>
          <p:cNvGrpSpPr/>
          <p:nvPr/>
        </p:nvGrpSpPr>
        <p:grpSpPr>
          <a:xfrm>
            <a:off x="13720099" y="3924652"/>
            <a:ext cx="4178300" cy="3435338"/>
            <a:chOff x="13720099" y="3924652"/>
            <a:chExt cx="4178300" cy="343533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E29FA5-13B3-9C4F-8EC2-4CF9445EE96E}"/>
                </a:ext>
              </a:extLst>
            </p:cNvPr>
            <p:cNvSpPr txBox="1"/>
            <p:nvPr/>
          </p:nvSpPr>
          <p:spPr>
            <a:xfrm>
              <a:off x="14072235" y="5038979"/>
              <a:ext cx="3474028" cy="861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FRAGMENTED </a:t>
              </a:r>
            </a:p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SUPPLY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6B6362-40D7-9546-8A9A-3D6A6733711B}"/>
                </a:ext>
              </a:extLst>
            </p:cNvPr>
            <p:cNvSpPr txBox="1"/>
            <p:nvPr/>
          </p:nvSpPr>
          <p:spPr>
            <a:xfrm>
              <a:off x="13720099" y="6067970"/>
              <a:ext cx="4178300" cy="129202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Vinted, Depop, </a:t>
              </a:r>
              <a:r>
                <a:rPr lang="de-DE" sz="1800" spc="300" dirty="0" err="1">
                  <a:latin typeface="Montserrat Light" charset="0"/>
                </a:rPr>
                <a:t>Vestiaire</a:t>
              </a:r>
              <a:r>
                <a:rPr lang="de-DE" sz="1800" spc="300" dirty="0">
                  <a:latin typeface="Montserrat Light" charset="0"/>
                </a:rPr>
                <a:t> Collective, </a:t>
              </a:r>
              <a:r>
                <a:rPr lang="de-DE" sz="1800" spc="300" dirty="0" err="1">
                  <a:latin typeface="Montserrat Light" charset="0"/>
                </a:rPr>
                <a:t>ThreadUp</a:t>
              </a:r>
              <a:r>
                <a:rPr lang="de-DE" sz="1800" spc="300" dirty="0">
                  <a:latin typeface="Montserrat Light" charset="0"/>
                </a:rPr>
                <a:t>, </a:t>
              </a:r>
              <a:r>
                <a:rPr lang="de-DE" sz="1800" spc="300" dirty="0" err="1">
                  <a:latin typeface="Montserrat Light" charset="0"/>
                </a:rPr>
                <a:t>Stationary</a:t>
              </a:r>
              <a:r>
                <a:rPr lang="de-DE" sz="1800" spc="300" dirty="0">
                  <a:latin typeface="Montserrat Light" charset="0"/>
                </a:rPr>
                <a:t> Retail</a:t>
              </a:r>
              <a:endParaRPr lang="en-US" sz="1800" spc="300" dirty="0">
                <a:latin typeface="Montserrat Light" charset="0"/>
              </a:endParaRPr>
            </a:p>
          </p:txBody>
        </p:sp>
        <p:sp>
          <p:nvSpPr>
            <p:cNvPr id="29" name="Shape 2816">
              <a:extLst>
                <a:ext uri="{FF2B5EF4-FFF2-40B4-BE49-F238E27FC236}">
                  <a16:creationId xmlns:a16="http://schemas.microsoft.com/office/drawing/2014/main" id="{18C22923-4F78-C446-9C8C-255FE38BE2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2129" y="3924652"/>
              <a:ext cx="854241" cy="85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7" y="18100"/>
                  </a:moveTo>
                  <a:lnTo>
                    <a:pt x="21596" y="18099"/>
                  </a:lnTo>
                  <a:lnTo>
                    <a:pt x="20614" y="5335"/>
                  </a:lnTo>
                  <a:lnTo>
                    <a:pt x="20605" y="5337"/>
                  </a:lnTo>
                  <a:cubicBezTo>
                    <a:pt x="20573" y="5097"/>
                    <a:pt x="20376" y="4909"/>
                    <a:pt x="20127" y="4909"/>
                  </a:cubicBezTo>
                  <a:lnTo>
                    <a:pt x="16691" y="4909"/>
                  </a:lnTo>
                  <a:lnTo>
                    <a:pt x="16691" y="3927"/>
                  </a:lnTo>
                  <a:cubicBezTo>
                    <a:pt x="16691" y="1758"/>
                    <a:pt x="14932" y="0"/>
                    <a:pt x="12764" y="0"/>
                  </a:cubicBezTo>
                  <a:cubicBezTo>
                    <a:pt x="11300" y="0"/>
                    <a:pt x="10025" y="803"/>
                    <a:pt x="9350" y="1991"/>
                  </a:cubicBezTo>
                  <a:cubicBezTo>
                    <a:pt x="9705" y="2027"/>
                    <a:pt x="10048" y="2105"/>
                    <a:pt x="10377" y="2214"/>
                  </a:cubicBezTo>
                  <a:cubicBezTo>
                    <a:pt x="10911" y="1470"/>
                    <a:pt x="11778" y="982"/>
                    <a:pt x="12764" y="982"/>
                  </a:cubicBezTo>
                  <a:cubicBezTo>
                    <a:pt x="14390" y="982"/>
                    <a:pt x="15709" y="2301"/>
                    <a:pt x="15709" y="3927"/>
                  </a:cubicBezTo>
                  <a:lnTo>
                    <a:pt x="15709" y="4909"/>
                  </a:lnTo>
                  <a:lnTo>
                    <a:pt x="13337" y="4909"/>
                  </a:lnTo>
                  <a:cubicBezTo>
                    <a:pt x="13474" y="5221"/>
                    <a:pt x="13581" y="5549"/>
                    <a:pt x="13651" y="5891"/>
                  </a:cubicBezTo>
                  <a:lnTo>
                    <a:pt x="15709" y="5891"/>
                  </a:lnTo>
                  <a:lnTo>
                    <a:pt x="15709" y="6873"/>
                  </a:lnTo>
                  <a:lnTo>
                    <a:pt x="16204" y="6873"/>
                  </a:lnTo>
                  <a:cubicBezTo>
                    <a:pt x="16375" y="6873"/>
                    <a:pt x="16537" y="6905"/>
                    <a:pt x="16691" y="6961"/>
                  </a:cubicBezTo>
                  <a:lnTo>
                    <a:pt x="16691" y="5891"/>
                  </a:lnTo>
                  <a:lnTo>
                    <a:pt x="19674" y="5891"/>
                  </a:lnTo>
                  <a:lnTo>
                    <a:pt x="20429" y="15709"/>
                  </a:lnTo>
                  <a:lnTo>
                    <a:pt x="18247" y="15709"/>
                  </a:lnTo>
                  <a:lnTo>
                    <a:pt x="18323" y="16691"/>
                  </a:lnTo>
                  <a:lnTo>
                    <a:pt x="20504" y="16691"/>
                  </a:lnTo>
                  <a:lnTo>
                    <a:pt x="20580" y="17673"/>
                  </a:lnTo>
                  <a:lnTo>
                    <a:pt x="18398" y="17673"/>
                  </a:lnTo>
                  <a:lnTo>
                    <a:pt x="18474" y="18655"/>
                  </a:lnTo>
                  <a:lnTo>
                    <a:pt x="21109" y="18655"/>
                  </a:lnTo>
                  <a:cubicBezTo>
                    <a:pt x="21380" y="18655"/>
                    <a:pt x="21600" y="18435"/>
                    <a:pt x="21600" y="18164"/>
                  </a:cubicBezTo>
                  <a:cubicBezTo>
                    <a:pt x="21600" y="18141"/>
                    <a:pt x="21590" y="18122"/>
                    <a:pt x="21587" y="18100"/>
                  </a:cubicBezTo>
                  <a:moveTo>
                    <a:pt x="1020" y="20618"/>
                  </a:moveTo>
                  <a:lnTo>
                    <a:pt x="1096" y="19636"/>
                  </a:lnTo>
                  <a:lnTo>
                    <a:pt x="16577" y="19636"/>
                  </a:lnTo>
                  <a:lnTo>
                    <a:pt x="16653" y="20618"/>
                  </a:lnTo>
                  <a:cubicBezTo>
                    <a:pt x="16653" y="20618"/>
                    <a:pt x="1020" y="20618"/>
                    <a:pt x="1020" y="20618"/>
                  </a:cubicBezTo>
                  <a:close/>
                  <a:moveTo>
                    <a:pt x="1926" y="8836"/>
                  </a:moveTo>
                  <a:lnTo>
                    <a:pt x="4909" y="8836"/>
                  </a:lnTo>
                  <a:lnTo>
                    <a:pt x="4909" y="10936"/>
                  </a:lnTo>
                  <a:cubicBezTo>
                    <a:pt x="4617" y="11106"/>
                    <a:pt x="4418" y="11420"/>
                    <a:pt x="4418" y="11782"/>
                  </a:cubicBezTo>
                  <a:cubicBezTo>
                    <a:pt x="4418" y="12324"/>
                    <a:pt x="4858" y="12764"/>
                    <a:pt x="5400" y="12764"/>
                  </a:cubicBezTo>
                  <a:cubicBezTo>
                    <a:pt x="5942" y="12764"/>
                    <a:pt x="6382" y="12324"/>
                    <a:pt x="6382" y="11782"/>
                  </a:cubicBezTo>
                  <a:cubicBezTo>
                    <a:pt x="6382" y="11420"/>
                    <a:pt x="6183" y="11106"/>
                    <a:pt x="5891" y="10936"/>
                  </a:cubicBezTo>
                  <a:lnTo>
                    <a:pt x="5891" y="8836"/>
                  </a:lnTo>
                  <a:lnTo>
                    <a:pt x="11782" y="8836"/>
                  </a:lnTo>
                  <a:lnTo>
                    <a:pt x="11782" y="10936"/>
                  </a:lnTo>
                  <a:cubicBezTo>
                    <a:pt x="11489" y="11106"/>
                    <a:pt x="11291" y="11420"/>
                    <a:pt x="11291" y="11782"/>
                  </a:cubicBezTo>
                  <a:cubicBezTo>
                    <a:pt x="11291" y="12324"/>
                    <a:pt x="11731" y="12764"/>
                    <a:pt x="12273" y="12764"/>
                  </a:cubicBezTo>
                  <a:cubicBezTo>
                    <a:pt x="12815" y="12764"/>
                    <a:pt x="13255" y="12324"/>
                    <a:pt x="13255" y="11782"/>
                  </a:cubicBezTo>
                  <a:cubicBezTo>
                    <a:pt x="13255" y="11420"/>
                    <a:pt x="13056" y="11106"/>
                    <a:pt x="12764" y="10936"/>
                  </a:cubicBezTo>
                  <a:lnTo>
                    <a:pt x="12764" y="8836"/>
                  </a:lnTo>
                  <a:lnTo>
                    <a:pt x="15746" y="8836"/>
                  </a:lnTo>
                  <a:lnTo>
                    <a:pt x="16502" y="18655"/>
                  </a:lnTo>
                  <a:lnTo>
                    <a:pt x="1172" y="18655"/>
                  </a:lnTo>
                  <a:cubicBezTo>
                    <a:pt x="1172" y="18655"/>
                    <a:pt x="1926" y="8836"/>
                    <a:pt x="1926" y="8836"/>
                  </a:cubicBezTo>
                  <a:close/>
                  <a:moveTo>
                    <a:pt x="5891" y="6873"/>
                  </a:moveTo>
                  <a:cubicBezTo>
                    <a:pt x="5891" y="5246"/>
                    <a:pt x="7210" y="3927"/>
                    <a:pt x="8836" y="3927"/>
                  </a:cubicBezTo>
                  <a:cubicBezTo>
                    <a:pt x="10463" y="3927"/>
                    <a:pt x="11782" y="5246"/>
                    <a:pt x="11782" y="6873"/>
                  </a:cubicBezTo>
                  <a:lnTo>
                    <a:pt x="11782" y="7855"/>
                  </a:lnTo>
                  <a:lnTo>
                    <a:pt x="5891" y="7855"/>
                  </a:lnTo>
                  <a:cubicBezTo>
                    <a:pt x="5891" y="7855"/>
                    <a:pt x="5891" y="6873"/>
                    <a:pt x="5891" y="6873"/>
                  </a:cubicBezTo>
                  <a:close/>
                  <a:moveTo>
                    <a:pt x="17668" y="21044"/>
                  </a:moveTo>
                  <a:lnTo>
                    <a:pt x="16687" y="8281"/>
                  </a:lnTo>
                  <a:lnTo>
                    <a:pt x="16678" y="8282"/>
                  </a:lnTo>
                  <a:cubicBezTo>
                    <a:pt x="16646" y="8043"/>
                    <a:pt x="16448" y="7855"/>
                    <a:pt x="16200" y="7855"/>
                  </a:cubicBezTo>
                  <a:lnTo>
                    <a:pt x="12764" y="7855"/>
                  </a:lnTo>
                  <a:lnTo>
                    <a:pt x="12764" y="6873"/>
                  </a:lnTo>
                  <a:cubicBezTo>
                    <a:pt x="12764" y="4704"/>
                    <a:pt x="11005" y="2945"/>
                    <a:pt x="8836" y="2945"/>
                  </a:cubicBezTo>
                  <a:cubicBezTo>
                    <a:pt x="6668" y="2945"/>
                    <a:pt x="4909" y="4704"/>
                    <a:pt x="4909" y="6873"/>
                  </a:cubicBezTo>
                  <a:lnTo>
                    <a:pt x="4909" y="7855"/>
                  </a:lnTo>
                  <a:lnTo>
                    <a:pt x="1473" y="7855"/>
                  </a:lnTo>
                  <a:cubicBezTo>
                    <a:pt x="1224" y="7855"/>
                    <a:pt x="1027" y="8043"/>
                    <a:pt x="995" y="8282"/>
                  </a:cubicBezTo>
                  <a:lnTo>
                    <a:pt x="986" y="8281"/>
                  </a:lnTo>
                  <a:lnTo>
                    <a:pt x="4" y="21044"/>
                  </a:lnTo>
                  <a:lnTo>
                    <a:pt x="13" y="21045"/>
                  </a:lnTo>
                  <a:cubicBezTo>
                    <a:pt x="10" y="21067"/>
                    <a:pt x="0" y="21087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1"/>
                    <a:pt x="17673" y="21109"/>
                  </a:cubicBezTo>
                  <a:cubicBezTo>
                    <a:pt x="17673" y="21087"/>
                    <a:pt x="17663" y="21067"/>
                    <a:pt x="17660" y="21045"/>
                  </a:cubicBezTo>
                  <a:cubicBezTo>
                    <a:pt x="17660" y="21045"/>
                    <a:pt x="17668" y="21044"/>
                    <a:pt x="17668" y="2104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BE474BA-0DB1-D248-8868-7D1D79625A12}"/>
              </a:ext>
            </a:extLst>
          </p:cNvPr>
          <p:cNvGrpSpPr/>
          <p:nvPr/>
        </p:nvGrpSpPr>
        <p:grpSpPr>
          <a:xfrm>
            <a:off x="13528824" y="8775459"/>
            <a:ext cx="4560864" cy="3435386"/>
            <a:chOff x="13528824" y="8775459"/>
            <a:chExt cx="4560864" cy="34353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3CA887-A461-324E-8653-295A36BB5FFB}"/>
                </a:ext>
              </a:extLst>
            </p:cNvPr>
            <p:cNvSpPr txBox="1"/>
            <p:nvPr/>
          </p:nvSpPr>
          <p:spPr>
            <a:xfrm>
              <a:off x="13528824" y="9870640"/>
              <a:ext cx="4560864" cy="861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NO PERSONALIZED</a:t>
              </a:r>
            </a:p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SUGGESTIONS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893D83-CD62-1043-BAEA-F4D4AB6357D2}"/>
                </a:ext>
              </a:extLst>
            </p:cNvPr>
            <p:cNvSpPr txBox="1"/>
            <p:nvPr/>
          </p:nvSpPr>
          <p:spPr>
            <a:xfrm>
              <a:off x="13720099" y="10918825"/>
              <a:ext cx="4178300" cy="129202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Not addressing customer need of matching customer outfits</a:t>
              </a:r>
            </a:p>
          </p:txBody>
        </p:sp>
        <p:sp>
          <p:nvSpPr>
            <p:cNvPr id="30" name="Shape 2946">
              <a:extLst>
                <a:ext uri="{FF2B5EF4-FFF2-40B4-BE49-F238E27FC236}">
                  <a16:creationId xmlns:a16="http://schemas.microsoft.com/office/drawing/2014/main" id="{3E10B823-0DB8-8643-85B4-D088B0DBB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2129" y="8775459"/>
              <a:ext cx="854241" cy="85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07FA449-0575-034B-9718-F2816C28CACB}"/>
              </a:ext>
            </a:extLst>
          </p:cNvPr>
          <p:cNvGrpSpPr/>
          <p:nvPr/>
        </p:nvGrpSpPr>
        <p:grpSpPr>
          <a:xfrm>
            <a:off x="18891305" y="8930775"/>
            <a:ext cx="4370542" cy="3280070"/>
            <a:chOff x="18891305" y="8930775"/>
            <a:chExt cx="4370542" cy="32800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1CA224-451F-D442-AD8C-E7ED872D881E}"/>
                </a:ext>
              </a:extLst>
            </p:cNvPr>
            <p:cNvSpPr txBox="1"/>
            <p:nvPr/>
          </p:nvSpPr>
          <p:spPr>
            <a:xfrm>
              <a:off x="19774777" y="9870640"/>
              <a:ext cx="2603598" cy="861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INFLATED </a:t>
              </a:r>
            </a:p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PRICES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A8A701-830A-1342-BC00-A40CE917B756}"/>
                </a:ext>
              </a:extLst>
            </p:cNvPr>
            <p:cNvSpPr txBox="1"/>
            <p:nvPr/>
          </p:nvSpPr>
          <p:spPr>
            <a:xfrm>
              <a:off x="18891305" y="10918825"/>
              <a:ext cx="4370542" cy="129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Rising inflation drives consumer prices:</a:t>
              </a:r>
            </a:p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2021: 3.1% </a:t>
              </a:r>
            </a:p>
          </p:txBody>
        </p:sp>
        <p:sp>
          <p:nvSpPr>
            <p:cNvPr id="31" name="Shape 2800">
              <a:extLst>
                <a:ext uri="{FF2B5EF4-FFF2-40B4-BE49-F238E27FC236}">
                  <a16:creationId xmlns:a16="http://schemas.microsoft.com/office/drawing/2014/main" id="{9905BFAA-8533-0745-A5A6-D148B6316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49456" y="8930775"/>
              <a:ext cx="854241" cy="54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08" y="15258"/>
                  </a:moveTo>
                  <a:cubicBezTo>
                    <a:pt x="10138" y="15500"/>
                    <a:pt x="10044" y="15701"/>
                    <a:pt x="9923" y="15861"/>
                  </a:cubicBezTo>
                  <a:cubicBezTo>
                    <a:pt x="9802" y="16022"/>
                    <a:pt x="9660" y="16144"/>
                    <a:pt x="9499" y="16228"/>
                  </a:cubicBezTo>
                  <a:cubicBezTo>
                    <a:pt x="9362" y="16300"/>
                    <a:pt x="9243" y="16340"/>
                    <a:pt x="9097" y="16360"/>
                  </a:cubicBezTo>
                  <a:lnTo>
                    <a:pt x="9097" y="16971"/>
                  </a:lnTo>
                  <a:lnTo>
                    <a:pt x="8606" y="16971"/>
                  </a:lnTo>
                  <a:lnTo>
                    <a:pt x="8606" y="16361"/>
                  </a:lnTo>
                  <a:cubicBezTo>
                    <a:pt x="8446" y="16345"/>
                    <a:pt x="8316" y="16304"/>
                    <a:pt x="8171" y="16224"/>
                  </a:cubicBezTo>
                  <a:cubicBezTo>
                    <a:pt x="8001" y="16130"/>
                    <a:pt x="7856" y="15998"/>
                    <a:pt x="7736" y="15826"/>
                  </a:cubicBezTo>
                  <a:cubicBezTo>
                    <a:pt x="7615" y="15655"/>
                    <a:pt x="7522" y="15443"/>
                    <a:pt x="7456" y="15193"/>
                  </a:cubicBezTo>
                  <a:cubicBezTo>
                    <a:pt x="7390" y="14942"/>
                    <a:pt x="7359" y="14654"/>
                    <a:pt x="7363" y="14327"/>
                  </a:cubicBezTo>
                  <a:lnTo>
                    <a:pt x="8007" y="14327"/>
                  </a:lnTo>
                  <a:cubicBezTo>
                    <a:pt x="8003" y="14712"/>
                    <a:pt x="8058" y="15015"/>
                    <a:pt x="8171" y="15236"/>
                  </a:cubicBezTo>
                  <a:cubicBezTo>
                    <a:pt x="8270" y="15431"/>
                    <a:pt x="8403" y="15530"/>
                    <a:pt x="8606" y="15563"/>
                  </a:cubicBezTo>
                  <a:lnTo>
                    <a:pt x="8606" y="13432"/>
                  </a:lnTo>
                  <a:cubicBezTo>
                    <a:pt x="8492" y="13376"/>
                    <a:pt x="8395" y="13313"/>
                    <a:pt x="8270" y="13239"/>
                  </a:cubicBezTo>
                  <a:cubicBezTo>
                    <a:pt x="8118" y="13149"/>
                    <a:pt x="7980" y="13033"/>
                    <a:pt x="7857" y="12890"/>
                  </a:cubicBezTo>
                  <a:cubicBezTo>
                    <a:pt x="7735" y="12746"/>
                    <a:pt x="7636" y="12568"/>
                    <a:pt x="7561" y="12352"/>
                  </a:cubicBezTo>
                  <a:cubicBezTo>
                    <a:pt x="7485" y="12136"/>
                    <a:pt x="7448" y="11868"/>
                    <a:pt x="7448" y="11548"/>
                  </a:cubicBezTo>
                  <a:cubicBezTo>
                    <a:pt x="7448" y="11268"/>
                    <a:pt x="7483" y="11023"/>
                    <a:pt x="7553" y="10809"/>
                  </a:cubicBezTo>
                  <a:cubicBezTo>
                    <a:pt x="7622" y="10596"/>
                    <a:pt x="7716" y="10419"/>
                    <a:pt x="7835" y="10276"/>
                  </a:cubicBezTo>
                  <a:cubicBezTo>
                    <a:pt x="7954" y="10134"/>
                    <a:pt x="8090" y="10024"/>
                    <a:pt x="8244" y="9948"/>
                  </a:cubicBezTo>
                  <a:cubicBezTo>
                    <a:pt x="8373" y="9885"/>
                    <a:pt x="8479" y="9855"/>
                    <a:pt x="8606" y="9844"/>
                  </a:cubicBezTo>
                  <a:lnTo>
                    <a:pt x="8606" y="9257"/>
                  </a:lnTo>
                  <a:lnTo>
                    <a:pt x="9097" y="9257"/>
                  </a:lnTo>
                  <a:lnTo>
                    <a:pt x="9097" y="9844"/>
                  </a:lnTo>
                  <a:cubicBezTo>
                    <a:pt x="9224" y="9853"/>
                    <a:pt x="9328" y="9881"/>
                    <a:pt x="9453" y="9939"/>
                  </a:cubicBezTo>
                  <a:cubicBezTo>
                    <a:pt x="9605" y="10009"/>
                    <a:pt x="9735" y="10114"/>
                    <a:pt x="9847" y="10255"/>
                  </a:cubicBezTo>
                  <a:cubicBezTo>
                    <a:pt x="9957" y="10394"/>
                    <a:pt x="10046" y="10572"/>
                    <a:pt x="10112" y="10788"/>
                  </a:cubicBezTo>
                  <a:cubicBezTo>
                    <a:pt x="10178" y="11003"/>
                    <a:pt x="10211" y="11254"/>
                    <a:pt x="10211" y="11540"/>
                  </a:cubicBezTo>
                  <a:lnTo>
                    <a:pt x="9567" y="11540"/>
                  </a:lnTo>
                  <a:cubicBezTo>
                    <a:pt x="9559" y="11242"/>
                    <a:pt x="9509" y="11015"/>
                    <a:pt x="9417" y="10857"/>
                  </a:cubicBezTo>
                  <a:cubicBezTo>
                    <a:pt x="9339" y="10725"/>
                    <a:pt x="9243" y="10661"/>
                    <a:pt x="9097" y="10640"/>
                  </a:cubicBezTo>
                  <a:lnTo>
                    <a:pt x="9097" y="12504"/>
                  </a:lnTo>
                  <a:cubicBezTo>
                    <a:pt x="9226" y="12565"/>
                    <a:pt x="9336" y="12633"/>
                    <a:pt x="9471" y="12710"/>
                  </a:cubicBezTo>
                  <a:cubicBezTo>
                    <a:pt x="9633" y="12804"/>
                    <a:pt x="9776" y="12923"/>
                    <a:pt x="9900" y="13069"/>
                  </a:cubicBezTo>
                  <a:cubicBezTo>
                    <a:pt x="10024" y="13215"/>
                    <a:pt x="10124" y="13395"/>
                    <a:pt x="10200" y="13610"/>
                  </a:cubicBezTo>
                  <a:cubicBezTo>
                    <a:pt x="10275" y="13827"/>
                    <a:pt x="10312" y="14091"/>
                    <a:pt x="10312" y="14407"/>
                  </a:cubicBezTo>
                  <a:cubicBezTo>
                    <a:pt x="10312" y="14732"/>
                    <a:pt x="10278" y="15016"/>
                    <a:pt x="10208" y="15258"/>
                  </a:cubicBezTo>
                  <a:moveTo>
                    <a:pt x="8836" y="7714"/>
                  </a:moveTo>
                  <a:cubicBezTo>
                    <a:pt x="6938" y="7714"/>
                    <a:pt x="5400" y="10132"/>
                    <a:pt x="5400" y="13114"/>
                  </a:cubicBezTo>
                  <a:cubicBezTo>
                    <a:pt x="5400" y="16096"/>
                    <a:pt x="6938" y="18514"/>
                    <a:pt x="8836" y="18514"/>
                  </a:cubicBezTo>
                  <a:cubicBezTo>
                    <a:pt x="10734" y="18514"/>
                    <a:pt x="12273" y="16096"/>
                    <a:pt x="12273" y="13114"/>
                  </a:cubicBezTo>
                  <a:cubicBezTo>
                    <a:pt x="12273" y="10132"/>
                    <a:pt x="10734" y="7714"/>
                    <a:pt x="8836" y="7714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690"/>
                    <a:pt x="3927" y="1543"/>
                  </a:cubicBezTo>
                  <a:lnTo>
                    <a:pt x="3927" y="2314"/>
                  </a:lnTo>
                  <a:cubicBezTo>
                    <a:pt x="3927" y="2740"/>
                    <a:pt x="4147" y="3086"/>
                    <a:pt x="4418" y="3086"/>
                  </a:cubicBezTo>
                  <a:cubicBezTo>
                    <a:pt x="4689" y="3086"/>
                    <a:pt x="4909" y="2740"/>
                    <a:pt x="4909" y="2314"/>
                  </a:cubicBezTo>
                  <a:lnTo>
                    <a:pt x="4909" y="1543"/>
                  </a:lnTo>
                  <a:lnTo>
                    <a:pt x="20618" y="1543"/>
                  </a:lnTo>
                  <a:lnTo>
                    <a:pt x="20618" y="15429"/>
                  </a:lnTo>
                  <a:lnTo>
                    <a:pt x="19145" y="15429"/>
                  </a:lnTo>
                  <a:cubicBezTo>
                    <a:pt x="18874" y="15429"/>
                    <a:pt x="18655" y="15774"/>
                    <a:pt x="18655" y="16200"/>
                  </a:cubicBezTo>
                  <a:cubicBezTo>
                    <a:pt x="18655" y="16626"/>
                    <a:pt x="18874" y="16971"/>
                    <a:pt x="19145" y="16971"/>
                  </a:cubicBezTo>
                  <a:lnTo>
                    <a:pt x="20618" y="16971"/>
                  </a:lnTo>
                  <a:cubicBezTo>
                    <a:pt x="21160" y="16971"/>
                    <a:pt x="21600" y="16280"/>
                    <a:pt x="21600" y="15429"/>
                  </a:cubicBezTo>
                  <a:lnTo>
                    <a:pt x="21600" y="1543"/>
                  </a:lnTo>
                  <a:cubicBezTo>
                    <a:pt x="21600" y="690"/>
                    <a:pt x="21160" y="0"/>
                    <a:pt x="20618" y="0"/>
                  </a:cubicBezTo>
                  <a:moveTo>
                    <a:pt x="9451" y="13856"/>
                  </a:moveTo>
                  <a:cubicBezTo>
                    <a:pt x="9385" y="13780"/>
                    <a:pt x="9310" y="13718"/>
                    <a:pt x="9228" y="13671"/>
                  </a:cubicBezTo>
                  <a:cubicBezTo>
                    <a:pt x="9175" y="13642"/>
                    <a:pt x="9137" y="13616"/>
                    <a:pt x="9097" y="13590"/>
                  </a:cubicBezTo>
                  <a:lnTo>
                    <a:pt x="9097" y="15560"/>
                  </a:lnTo>
                  <a:cubicBezTo>
                    <a:pt x="9250" y="15523"/>
                    <a:pt x="9363" y="15447"/>
                    <a:pt x="9473" y="15311"/>
                  </a:cubicBezTo>
                  <a:cubicBezTo>
                    <a:pt x="9604" y="15151"/>
                    <a:pt x="9668" y="14896"/>
                    <a:pt x="9668" y="14545"/>
                  </a:cubicBezTo>
                  <a:cubicBezTo>
                    <a:pt x="9668" y="14383"/>
                    <a:pt x="9649" y="14246"/>
                    <a:pt x="9609" y="14135"/>
                  </a:cubicBezTo>
                  <a:cubicBezTo>
                    <a:pt x="9570" y="14024"/>
                    <a:pt x="9517" y="13931"/>
                    <a:pt x="9451" y="13856"/>
                  </a:cubicBezTo>
                  <a:moveTo>
                    <a:pt x="13255" y="16971"/>
                  </a:moveTo>
                  <a:cubicBezTo>
                    <a:pt x="12983" y="16971"/>
                    <a:pt x="12764" y="17316"/>
                    <a:pt x="12764" y="17743"/>
                  </a:cubicBezTo>
                  <a:cubicBezTo>
                    <a:pt x="12764" y="18169"/>
                    <a:pt x="12983" y="18514"/>
                    <a:pt x="13255" y="18514"/>
                  </a:cubicBezTo>
                  <a:cubicBezTo>
                    <a:pt x="13525" y="18514"/>
                    <a:pt x="13745" y="18169"/>
                    <a:pt x="13745" y="17743"/>
                  </a:cubicBezTo>
                  <a:cubicBezTo>
                    <a:pt x="13745" y="17316"/>
                    <a:pt x="13525" y="16971"/>
                    <a:pt x="13255" y="16971"/>
                  </a:cubicBezTo>
                  <a:moveTo>
                    <a:pt x="16200" y="7714"/>
                  </a:moveTo>
                  <a:cubicBezTo>
                    <a:pt x="15928" y="7714"/>
                    <a:pt x="15709" y="7369"/>
                    <a:pt x="15709" y="6943"/>
                  </a:cubicBezTo>
                  <a:cubicBezTo>
                    <a:pt x="15709" y="6516"/>
                    <a:pt x="15928" y="6171"/>
                    <a:pt x="16200" y="6171"/>
                  </a:cubicBezTo>
                  <a:cubicBezTo>
                    <a:pt x="16471" y="6171"/>
                    <a:pt x="16691" y="6516"/>
                    <a:pt x="16691" y="6943"/>
                  </a:cubicBezTo>
                  <a:cubicBezTo>
                    <a:pt x="16691" y="7369"/>
                    <a:pt x="16471" y="7714"/>
                    <a:pt x="16200" y="7714"/>
                  </a:cubicBezTo>
                  <a:moveTo>
                    <a:pt x="16691" y="17113"/>
                  </a:moveTo>
                  <a:cubicBezTo>
                    <a:pt x="16537" y="17027"/>
                    <a:pt x="16373" y="16971"/>
                    <a:pt x="16200" y="16971"/>
                  </a:cubicBezTo>
                  <a:cubicBezTo>
                    <a:pt x="15386" y="16971"/>
                    <a:pt x="14727" y="18008"/>
                    <a:pt x="14727" y="19286"/>
                  </a:cubicBezTo>
                  <a:cubicBezTo>
                    <a:pt x="14727" y="19557"/>
                    <a:pt x="14762" y="19814"/>
                    <a:pt x="14817" y="20057"/>
                  </a:cubicBezTo>
                  <a:lnTo>
                    <a:pt x="2855" y="20057"/>
                  </a:lnTo>
                  <a:cubicBezTo>
                    <a:pt x="2910" y="19814"/>
                    <a:pt x="2945" y="19557"/>
                    <a:pt x="2945" y="19286"/>
                  </a:cubicBezTo>
                  <a:cubicBezTo>
                    <a:pt x="2945" y="18008"/>
                    <a:pt x="2286" y="16971"/>
                    <a:pt x="1473" y="16971"/>
                  </a:cubicBezTo>
                  <a:cubicBezTo>
                    <a:pt x="1299" y="16971"/>
                    <a:pt x="1136" y="17027"/>
                    <a:pt x="982" y="17113"/>
                  </a:cubicBezTo>
                  <a:lnTo>
                    <a:pt x="982" y="9115"/>
                  </a:lnTo>
                  <a:cubicBezTo>
                    <a:pt x="1136" y="9202"/>
                    <a:pt x="1299" y="9257"/>
                    <a:pt x="1473" y="9257"/>
                  </a:cubicBezTo>
                  <a:cubicBezTo>
                    <a:pt x="2286" y="9257"/>
                    <a:pt x="2945" y="8221"/>
                    <a:pt x="2945" y="6943"/>
                  </a:cubicBezTo>
                  <a:cubicBezTo>
                    <a:pt x="2945" y="6671"/>
                    <a:pt x="2910" y="6414"/>
                    <a:pt x="2855" y="6171"/>
                  </a:cubicBezTo>
                  <a:lnTo>
                    <a:pt x="14817" y="6171"/>
                  </a:lnTo>
                  <a:cubicBezTo>
                    <a:pt x="14762" y="6414"/>
                    <a:pt x="14727" y="6671"/>
                    <a:pt x="14727" y="6943"/>
                  </a:cubicBezTo>
                  <a:cubicBezTo>
                    <a:pt x="14727" y="8221"/>
                    <a:pt x="15386" y="9257"/>
                    <a:pt x="16200" y="9257"/>
                  </a:cubicBezTo>
                  <a:cubicBezTo>
                    <a:pt x="16373" y="9257"/>
                    <a:pt x="16537" y="9202"/>
                    <a:pt x="16691" y="9115"/>
                  </a:cubicBezTo>
                  <a:cubicBezTo>
                    <a:pt x="16691" y="9115"/>
                    <a:pt x="16691" y="17113"/>
                    <a:pt x="16691" y="17113"/>
                  </a:cubicBezTo>
                  <a:close/>
                  <a:moveTo>
                    <a:pt x="16200" y="20057"/>
                  </a:moveTo>
                  <a:cubicBezTo>
                    <a:pt x="15928" y="20057"/>
                    <a:pt x="15709" y="19712"/>
                    <a:pt x="15709" y="19286"/>
                  </a:cubicBezTo>
                  <a:cubicBezTo>
                    <a:pt x="15709" y="18859"/>
                    <a:pt x="15928" y="18514"/>
                    <a:pt x="16200" y="18514"/>
                  </a:cubicBezTo>
                  <a:cubicBezTo>
                    <a:pt x="16471" y="18514"/>
                    <a:pt x="16691" y="18859"/>
                    <a:pt x="16691" y="19286"/>
                  </a:cubicBezTo>
                  <a:cubicBezTo>
                    <a:pt x="16691" y="19712"/>
                    <a:pt x="16471" y="20057"/>
                    <a:pt x="16200" y="20057"/>
                  </a:cubicBezTo>
                  <a:moveTo>
                    <a:pt x="1473" y="20057"/>
                  </a:moveTo>
                  <a:cubicBezTo>
                    <a:pt x="1201" y="20057"/>
                    <a:pt x="982" y="19712"/>
                    <a:pt x="982" y="19286"/>
                  </a:cubicBezTo>
                  <a:cubicBezTo>
                    <a:pt x="982" y="18859"/>
                    <a:pt x="1201" y="18514"/>
                    <a:pt x="1473" y="18514"/>
                  </a:cubicBezTo>
                  <a:cubicBezTo>
                    <a:pt x="1744" y="18514"/>
                    <a:pt x="1964" y="18859"/>
                    <a:pt x="1964" y="19286"/>
                  </a:cubicBezTo>
                  <a:cubicBezTo>
                    <a:pt x="1964" y="19712"/>
                    <a:pt x="1744" y="20057"/>
                    <a:pt x="1473" y="20057"/>
                  </a:cubicBezTo>
                  <a:moveTo>
                    <a:pt x="1473" y="6171"/>
                  </a:moveTo>
                  <a:cubicBezTo>
                    <a:pt x="1744" y="6171"/>
                    <a:pt x="1964" y="6516"/>
                    <a:pt x="1964" y="6943"/>
                  </a:cubicBezTo>
                  <a:cubicBezTo>
                    <a:pt x="1964" y="7369"/>
                    <a:pt x="1744" y="7714"/>
                    <a:pt x="1473" y="7714"/>
                  </a:cubicBezTo>
                  <a:cubicBezTo>
                    <a:pt x="1201" y="7714"/>
                    <a:pt x="982" y="7369"/>
                    <a:pt x="982" y="6943"/>
                  </a:cubicBezTo>
                  <a:cubicBezTo>
                    <a:pt x="982" y="6516"/>
                    <a:pt x="1201" y="6171"/>
                    <a:pt x="1473" y="6171"/>
                  </a:cubicBezTo>
                  <a:moveTo>
                    <a:pt x="16691" y="4629"/>
                  </a:moveTo>
                  <a:lnTo>
                    <a:pt x="982" y="4629"/>
                  </a:lnTo>
                  <a:cubicBezTo>
                    <a:pt x="439" y="4629"/>
                    <a:pt x="0" y="5319"/>
                    <a:pt x="0" y="6171"/>
                  </a:cubicBezTo>
                  <a:lnTo>
                    <a:pt x="0" y="20057"/>
                  </a:lnTo>
                  <a:cubicBezTo>
                    <a:pt x="0" y="20909"/>
                    <a:pt x="439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0909"/>
                    <a:pt x="17673" y="20057"/>
                  </a:cubicBezTo>
                  <a:lnTo>
                    <a:pt x="17673" y="6171"/>
                  </a:lnTo>
                  <a:cubicBezTo>
                    <a:pt x="17673" y="5319"/>
                    <a:pt x="17233" y="4629"/>
                    <a:pt x="16691" y="4629"/>
                  </a:cubicBezTo>
                  <a:moveTo>
                    <a:pt x="8092" y="11478"/>
                  </a:moveTo>
                  <a:cubicBezTo>
                    <a:pt x="8092" y="11618"/>
                    <a:pt x="8111" y="11738"/>
                    <a:pt x="8149" y="11836"/>
                  </a:cubicBezTo>
                  <a:cubicBezTo>
                    <a:pt x="8186" y="11936"/>
                    <a:pt x="8234" y="12020"/>
                    <a:pt x="8293" y="12090"/>
                  </a:cubicBezTo>
                  <a:cubicBezTo>
                    <a:pt x="8351" y="12160"/>
                    <a:pt x="8419" y="12217"/>
                    <a:pt x="8496" y="12260"/>
                  </a:cubicBezTo>
                  <a:cubicBezTo>
                    <a:pt x="8542" y="12286"/>
                    <a:pt x="8573" y="12310"/>
                    <a:pt x="8606" y="12330"/>
                  </a:cubicBezTo>
                  <a:lnTo>
                    <a:pt x="8606" y="10637"/>
                  </a:lnTo>
                  <a:cubicBezTo>
                    <a:pt x="8457" y="10653"/>
                    <a:pt x="8353" y="10708"/>
                    <a:pt x="8258" y="10818"/>
                  </a:cubicBezTo>
                  <a:cubicBezTo>
                    <a:pt x="8147" y="10949"/>
                    <a:pt x="8092" y="11170"/>
                    <a:pt x="8092" y="11478"/>
                  </a:cubicBezTo>
                  <a:moveTo>
                    <a:pt x="4418" y="7714"/>
                  </a:moveTo>
                  <a:cubicBezTo>
                    <a:pt x="4147" y="7714"/>
                    <a:pt x="3927" y="8060"/>
                    <a:pt x="3927" y="8486"/>
                  </a:cubicBezTo>
                  <a:cubicBezTo>
                    <a:pt x="3927" y="8912"/>
                    <a:pt x="4147" y="9257"/>
                    <a:pt x="4418" y="9257"/>
                  </a:cubicBezTo>
                  <a:cubicBezTo>
                    <a:pt x="4689" y="9257"/>
                    <a:pt x="4909" y="8912"/>
                    <a:pt x="4909" y="8486"/>
                  </a:cubicBezTo>
                  <a:cubicBezTo>
                    <a:pt x="4909" y="8060"/>
                    <a:pt x="4689" y="7714"/>
                    <a:pt x="4418" y="771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0E3074D-D506-7E42-9D88-0F0BB8B63675}"/>
              </a:ext>
            </a:extLst>
          </p:cNvPr>
          <p:cNvGrpSpPr/>
          <p:nvPr/>
        </p:nvGrpSpPr>
        <p:grpSpPr>
          <a:xfrm>
            <a:off x="18631037" y="3946494"/>
            <a:ext cx="4891083" cy="3413496"/>
            <a:chOff x="18631037" y="3946494"/>
            <a:chExt cx="4891083" cy="34134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5CFD59-4631-1946-A4A8-CDD7643087A4}"/>
                </a:ext>
              </a:extLst>
            </p:cNvPr>
            <p:cNvSpPr txBox="1"/>
            <p:nvPr/>
          </p:nvSpPr>
          <p:spPr>
            <a:xfrm>
              <a:off x="18631037" y="5038979"/>
              <a:ext cx="4891083" cy="861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TIME CONSUMING </a:t>
              </a:r>
            </a:p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2</a:t>
              </a:r>
              <a:r>
                <a:rPr lang="en-US" sz="2500" spc="600" baseline="300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nd</a:t>
              </a: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 HAND SHOPPING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39F0CC-1187-3147-9324-CBAE7C5C270B}"/>
                </a:ext>
              </a:extLst>
            </p:cNvPr>
            <p:cNvSpPr txBox="1"/>
            <p:nvPr/>
          </p:nvSpPr>
          <p:spPr>
            <a:xfrm>
              <a:off x="18988223" y="6067970"/>
              <a:ext cx="4176713" cy="129202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Browsing multiple platforms to find matching outfit</a:t>
              </a:r>
            </a:p>
          </p:txBody>
        </p:sp>
        <p:sp>
          <p:nvSpPr>
            <p:cNvPr id="32" name="Shape 2570">
              <a:extLst>
                <a:ext uri="{FF2B5EF4-FFF2-40B4-BE49-F238E27FC236}">
                  <a16:creationId xmlns:a16="http://schemas.microsoft.com/office/drawing/2014/main" id="{201726CD-F6F3-9540-BE79-75721FB33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49459" y="3946494"/>
              <a:ext cx="854241" cy="832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7520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3F094F0D-FE2A-B24B-939D-A757757238B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491822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3F094F0D-FE2A-B24B-939D-A757757238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Wand, drinnen, Kleiderschrank, Gestell enthält.&#10;&#10;Automatisch generierte Beschreibung">
            <a:extLst>
              <a:ext uri="{FF2B5EF4-FFF2-40B4-BE49-F238E27FC236}">
                <a16:creationId xmlns:a16="http://schemas.microsoft.com/office/drawing/2014/main" id="{4D29FEBA-C491-9841-B8EB-871919758A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15"/>
          <a:stretch/>
        </p:blipFill>
        <p:spPr>
          <a:xfrm>
            <a:off x="11809988" y="0"/>
            <a:ext cx="12567662" cy="137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8D234-185D-014A-B44C-C34903D54CED}"/>
              </a:ext>
            </a:extLst>
          </p:cNvPr>
          <p:cNvSpPr txBox="1"/>
          <p:nvPr/>
        </p:nvSpPr>
        <p:spPr>
          <a:xfrm>
            <a:off x="853176" y="1134180"/>
            <a:ext cx="1072515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RESEARCH</a:t>
            </a:r>
            <a:endParaRPr lang="en-US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A1AE5-68DD-6C45-8019-D16784ACBD70}"/>
              </a:ext>
            </a:extLst>
          </p:cNvPr>
          <p:cNvSpPr txBox="1"/>
          <p:nvPr/>
        </p:nvSpPr>
        <p:spPr>
          <a:xfrm>
            <a:off x="3082026" y="673805"/>
            <a:ext cx="62674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FASHUP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CAD850-4DAB-F040-A9EA-AC1987F5ED36}"/>
              </a:ext>
            </a:extLst>
          </p:cNvPr>
          <p:cNvSpPr txBox="1"/>
          <p:nvPr/>
        </p:nvSpPr>
        <p:spPr>
          <a:xfrm>
            <a:off x="1796151" y="2412118"/>
            <a:ext cx="8956675" cy="8765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spc="300" dirty="0">
                <a:latin typeface="Montserrat Light" charset="0"/>
                <a:ea typeface="Montserrat Light" charset="0"/>
                <a:cs typeface="Montserrat Light" charset="0"/>
              </a:rPr>
              <a:t>FASHUP’S USER RESEARCH YIELDS SAME RESULTS AS MARKET RESEARCH, WHICH INCLUDES ...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BFE14A3-D439-B445-BA07-A917A6F90AB5}"/>
              </a:ext>
            </a:extLst>
          </p:cNvPr>
          <p:cNvGrpSpPr/>
          <p:nvPr/>
        </p:nvGrpSpPr>
        <p:grpSpPr>
          <a:xfrm>
            <a:off x="350156" y="5412319"/>
            <a:ext cx="5385803" cy="4220894"/>
            <a:chOff x="350156" y="5412319"/>
            <a:chExt cx="5385803" cy="4220894"/>
          </a:xfrm>
        </p:grpSpPr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DC1A32E3-2878-7D49-AB78-4E33853E4354}"/>
                </a:ext>
              </a:extLst>
            </p:cNvPr>
            <p:cNvSpPr txBox="1"/>
            <p:nvPr/>
          </p:nvSpPr>
          <p:spPr>
            <a:xfrm>
              <a:off x="804303" y="6897690"/>
              <a:ext cx="4477508" cy="1077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2</a:t>
              </a:r>
              <a:r>
                <a:rPr lang="en-US" sz="3200" spc="600" baseline="300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ND</a:t>
              </a:r>
              <a:r>
                <a:rPr lang="en-US" sz="32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 HAND</a:t>
              </a:r>
            </a:p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MARKET TREND</a:t>
              </a:r>
              <a:endParaRPr lang="en-US" sz="4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pic>
          <p:nvPicPr>
            <p:cNvPr id="35" name="Picture 8">
              <a:extLst>
                <a:ext uri="{FF2B5EF4-FFF2-40B4-BE49-F238E27FC236}">
                  <a16:creationId xmlns:a16="http://schemas.microsoft.com/office/drawing/2014/main" id="{A567A798-2800-5744-8BAF-13A0B5F0C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452" y="5412319"/>
              <a:ext cx="1055210" cy="1055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19">
              <a:extLst>
                <a:ext uri="{FF2B5EF4-FFF2-40B4-BE49-F238E27FC236}">
                  <a16:creationId xmlns:a16="http://schemas.microsoft.com/office/drawing/2014/main" id="{D34FE27A-77AE-9549-814A-D90A960F6C41}"/>
                </a:ext>
              </a:extLst>
            </p:cNvPr>
            <p:cNvSpPr txBox="1"/>
            <p:nvPr/>
          </p:nvSpPr>
          <p:spPr>
            <a:xfrm>
              <a:off x="350156" y="8341193"/>
              <a:ext cx="5385803" cy="129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Increasing 2</a:t>
              </a:r>
              <a:r>
                <a:rPr lang="en-US" sz="1800" spc="300" baseline="30000" dirty="0">
                  <a:latin typeface="Montserrat Light" charset="0"/>
                  <a:ea typeface="Montserrat Light" charset="0"/>
                  <a:cs typeface="Montserrat Light" charset="0"/>
                </a:rPr>
                <a:t>nd</a:t>
              </a: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 hand fashion supply and demand since it is greener and cheaper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A7E794C-C127-9E4C-835B-8429B5A2575C}"/>
              </a:ext>
            </a:extLst>
          </p:cNvPr>
          <p:cNvGrpSpPr/>
          <p:nvPr/>
        </p:nvGrpSpPr>
        <p:grpSpPr>
          <a:xfrm>
            <a:off x="6331644" y="5249554"/>
            <a:ext cx="5243743" cy="4591409"/>
            <a:chOff x="6331644" y="5249554"/>
            <a:chExt cx="5243743" cy="4591409"/>
          </a:xfrm>
        </p:grpSpPr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B3E7F2DB-44F9-9343-A54D-5A7E0FEABCC4}"/>
                </a:ext>
              </a:extLst>
            </p:cNvPr>
            <p:cNvSpPr txBox="1"/>
            <p:nvPr/>
          </p:nvSpPr>
          <p:spPr>
            <a:xfrm>
              <a:off x="6331644" y="6897690"/>
              <a:ext cx="5243743" cy="10772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2</a:t>
              </a:r>
              <a:r>
                <a:rPr lang="en-US" sz="3200" spc="600" baseline="300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ND</a:t>
              </a:r>
              <a:r>
                <a:rPr lang="en-US" sz="32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 HAND</a:t>
              </a:r>
              <a:endParaRPr lang="en-US" sz="4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MARKET GROWTH </a:t>
              </a: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9D04E154-E2AF-A54E-ACDC-6DF1C2C4ED48}"/>
                </a:ext>
              </a:extLst>
            </p:cNvPr>
            <p:cNvSpPr txBox="1"/>
            <p:nvPr/>
          </p:nvSpPr>
          <p:spPr>
            <a:xfrm>
              <a:off x="6651599" y="8133444"/>
              <a:ext cx="4603833" cy="1707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Market Growth 15%-20% </a:t>
              </a:r>
            </a:p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From 30 Billion to 80 Billion in the next 5 years</a:t>
              </a:r>
            </a:p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spc="300" dirty="0"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C315719E-5B20-A24D-A18C-9F1AD943F383}"/>
                </a:ext>
              </a:extLst>
            </p:cNvPr>
            <p:cNvGrpSpPr/>
            <p:nvPr/>
          </p:nvGrpSpPr>
          <p:grpSpPr>
            <a:xfrm>
              <a:off x="8425910" y="5249554"/>
              <a:ext cx="1055210" cy="1123452"/>
              <a:chOff x="8579814" y="5249554"/>
              <a:chExt cx="1055210" cy="1123452"/>
            </a:xfrm>
          </p:grpSpPr>
          <p:sp>
            <p:nvSpPr>
              <p:cNvPr id="38" name="Shape 2546">
                <a:extLst>
                  <a:ext uri="{FF2B5EF4-FFF2-40B4-BE49-F238E27FC236}">
                    <a16:creationId xmlns:a16="http://schemas.microsoft.com/office/drawing/2014/main" id="{A1B53CB9-8E91-0240-A1EA-307555A9B4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9814" y="5507193"/>
                <a:ext cx="1055210" cy="865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3" name="Gerade Verbindung mit Pfeil 2">
                <a:extLst>
                  <a:ext uri="{FF2B5EF4-FFF2-40B4-BE49-F238E27FC236}">
                    <a16:creationId xmlns:a16="http://schemas.microsoft.com/office/drawing/2014/main" id="{8442ECF3-1D93-0544-A6E3-6694AE4F5260}"/>
                  </a:ext>
                </a:extLst>
              </p:cNvPr>
              <p:cNvCxnSpPr/>
              <p:nvPr/>
            </p:nvCxnSpPr>
            <p:spPr>
              <a:xfrm flipV="1">
                <a:off x="8620722" y="5249554"/>
                <a:ext cx="973394" cy="255138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2533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A701F63-EA15-D344-8C6C-6B6BD71D6E4B}"/>
              </a:ext>
            </a:extLst>
          </p:cNvPr>
          <p:cNvSpPr txBox="1"/>
          <p:nvPr/>
        </p:nvSpPr>
        <p:spPr>
          <a:xfrm>
            <a:off x="1965325" y="8686800"/>
            <a:ext cx="14598650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600" dirty="0">
                <a:solidFill>
                  <a:sysClr val="windowText" lastClr="000000"/>
                </a:solidFill>
                <a:latin typeface="Montserrat" charset="0"/>
                <a:ea typeface="Montserrat" charset="0"/>
                <a:cs typeface="Montserrat" charset="0"/>
              </a:rPr>
              <a:t>Solution &amp;</a:t>
            </a:r>
          </a:p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600" dirty="0">
                <a:solidFill>
                  <a:sysClr val="windowText" lastClr="000000"/>
                </a:solidFill>
                <a:latin typeface="Montserrat" charset="0"/>
              </a:rPr>
              <a:t>Technology Stack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875CA-1777-E84F-82B7-DFCD0DC3AC59}"/>
              </a:ext>
            </a:extLst>
          </p:cNvPr>
          <p:cNvSpPr txBox="1"/>
          <p:nvPr/>
        </p:nvSpPr>
        <p:spPr>
          <a:xfrm>
            <a:off x="1965325" y="8226425"/>
            <a:ext cx="62690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FASHUP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72175E-05FA-5649-B148-78E5FCFBA76F}"/>
              </a:ext>
            </a:extLst>
          </p:cNvPr>
          <p:cNvSpPr/>
          <p:nvPr/>
        </p:nvSpPr>
        <p:spPr>
          <a:xfrm>
            <a:off x="2146300" y="4370388"/>
            <a:ext cx="3309938" cy="3311525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ysClr val="windowText" lastClr="000000"/>
              </a:solidFill>
              <a:latin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564CAC-FA23-6142-BC05-022DE8AE0C16}"/>
              </a:ext>
            </a:extLst>
          </p:cNvPr>
          <p:cNvSpPr txBox="1"/>
          <p:nvPr/>
        </p:nvSpPr>
        <p:spPr>
          <a:xfrm>
            <a:off x="2287588" y="4918075"/>
            <a:ext cx="3062287" cy="2215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800" b="1" spc="600" dirty="0">
                <a:solidFill>
                  <a:sysClr val="windowText" lastClr="000000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endParaRPr lang="en-US" sz="28700" b="1" spc="600" dirty="0">
              <a:solidFill>
                <a:sysClr val="windowText" lastClr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92706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1" descr="New Macbook Silver.png">
            <a:extLst>
              <a:ext uri="{FF2B5EF4-FFF2-40B4-BE49-F238E27FC236}">
                <a16:creationId xmlns:a16="http://schemas.microsoft.com/office/drawing/2014/main" id="{50CAC254-A67F-47F0-AA7C-A12DA7E0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5080000"/>
            <a:ext cx="12182475" cy="713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B238D9D-5F51-D641-948B-6B01B9E295B2}"/>
              </a:ext>
            </a:extLst>
          </p:cNvPr>
          <p:cNvGrpSpPr/>
          <p:nvPr/>
        </p:nvGrpSpPr>
        <p:grpSpPr>
          <a:xfrm>
            <a:off x="0" y="0"/>
            <a:ext cx="24377650" cy="4467225"/>
            <a:chOff x="0" y="0"/>
            <a:chExt cx="24377650" cy="44672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171EFB-E750-C549-BA40-3E52FB5AE8E1}"/>
                </a:ext>
              </a:extLst>
            </p:cNvPr>
            <p:cNvSpPr/>
            <p:nvPr/>
          </p:nvSpPr>
          <p:spPr>
            <a:xfrm>
              <a:off x="0" y="0"/>
              <a:ext cx="24377650" cy="4467225"/>
            </a:xfrm>
            <a:prstGeom prst="rect">
              <a:avLst/>
            </a:prstGeom>
            <a:solidFill>
              <a:srgbClr val="EF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Montserrat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4F44FF-8625-434C-8B14-6FC17AF174E9}"/>
                </a:ext>
              </a:extLst>
            </p:cNvPr>
            <p:cNvSpPr txBox="1"/>
            <p:nvPr/>
          </p:nvSpPr>
          <p:spPr>
            <a:xfrm>
              <a:off x="1423988" y="1390650"/>
              <a:ext cx="21529675" cy="1108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6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FIND YOUR BEST SECONDHAND MATCH</a:t>
              </a:r>
              <a:endParaRPr lang="en-US" sz="9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81563C-1FE9-7244-A4B1-60157088A979}"/>
                </a:ext>
              </a:extLst>
            </p:cNvPr>
            <p:cNvSpPr txBox="1"/>
            <p:nvPr/>
          </p:nvSpPr>
          <p:spPr>
            <a:xfrm>
              <a:off x="9023350" y="930275"/>
              <a:ext cx="626745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spc="12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FASHUP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EFB20D-5CE1-B448-9F03-050E007BC3CB}"/>
                </a:ext>
              </a:extLst>
            </p:cNvPr>
            <p:cNvSpPr txBox="1"/>
            <p:nvPr/>
          </p:nvSpPr>
          <p:spPr>
            <a:xfrm>
              <a:off x="4865688" y="2619375"/>
              <a:ext cx="14658975" cy="8765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An aggregated solution that allows the end-user (~15-25 years old) to upload his/her favorite clothing item and to quickly find the most personalized second hand item.</a:t>
              </a:r>
            </a:p>
          </p:txBody>
        </p:sp>
      </p:grpSp>
      <p:pic>
        <p:nvPicPr>
          <p:cNvPr id="4" name="Bildplatzhalter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E939CE-EF38-874C-BFAD-435316322C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r="9892"/>
          <a:stretch>
            <a:fillRect/>
          </a:stretch>
        </p:blipFill>
        <p:spPr>
          <a:xfrm>
            <a:off x="1889125" y="5651500"/>
            <a:ext cx="9309100" cy="5756275"/>
          </a:xfr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9764504-C3E5-1541-A31A-1BF92814E244}"/>
              </a:ext>
            </a:extLst>
          </p:cNvPr>
          <p:cNvGrpSpPr/>
          <p:nvPr/>
        </p:nvGrpSpPr>
        <p:grpSpPr>
          <a:xfrm>
            <a:off x="12826615" y="5363437"/>
            <a:ext cx="11065546" cy="1077218"/>
            <a:chOff x="12826615" y="5363437"/>
            <a:chExt cx="11065546" cy="10772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73D405-49C7-3E42-945B-DFC0CA1468B9}"/>
                </a:ext>
              </a:extLst>
            </p:cNvPr>
            <p:cNvSpPr txBox="1"/>
            <p:nvPr/>
          </p:nvSpPr>
          <p:spPr>
            <a:xfrm>
              <a:off x="13542528" y="5363437"/>
              <a:ext cx="10349633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Step 1</a:t>
              </a:r>
              <a:r>
                <a:rPr lang="en-US" sz="32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: Upload a single picture with your favorite clothing item</a:t>
              </a:r>
              <a:endParaRPr lang="en-US" sz="4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7" name="Shape 2832">
              <a:extLst>
                <a:ext uri="{FF2B5EF4-FFF2-40B4-BE49-F238E27FC236}">
                  <a16:creationId xmlns:a16="http://schemas.microsoft.com/office/drawing/2014/main" id="{05C78BD4-7E68-4946-91A9-B6B0EEAE5179}"/>
                </a:ext>
              </a:extLst>
            </p:cNvPr>
            <p:cNvSpPr/>
            <p:nvPr/>
          </p:nvSpPr>
          <p:spPr>
            <a:xfrm>
              <a:off x="12826615" y="5622646"/>
              <a:ext cx="404813" cy="55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909"/>
                  </a:moveTo>
                  <a:cubicBezTo>
                    <a:pt x="5586" y="4909"/>
                    <a:pt x="5755" y="4855"/>
                    <a:pt x="5877" y="4765"/>
                  </a:cubicBezTo>
                  <a:lnTo>
                    <a:pt x="10125" y="1676"/>
                  </a:lnTo>
                  <a:lnTo>
                    <a:pt x="10125" y="17182"/>
                  </a:lnTo>
                  <a:cubicBezTo>
                    <a:pt x="10125" y="17453"/>
                    <a:pt x="10428" y="17673"/>
                    <a:pt x="10800" y="17673"/>
                  </a:cubicBezTo>
                  <a:cubicBezTo>
                    <a:pt x="11172" y="17673"/>
                    <a:pt x="11475" y="17453"/>
                    <a:pt x="11475" y="17182"/>
                  </a:cubicBezTo>
                  <a:lnTo>
                    <a:pt x="11475" y="1676"/>
                  </a:lnTo>
                  <a:lnTo>
                    <a:pt x="15723" y="4765"/>
                  </a:lnTo>
                  <a:cubicBezTo>
                    <a:pt x="15845" y="4855"/>
                    <a:pt x="16014" y="4909"/>
                    <a:pt x="16200" y="4909"/>
                  </a:cubicBezTo>
                  <a:cubicBezTo>
                    <a:pt x="16572" y="4909"/>
                    <a:pt x="16875" y="4690"/>
                    <a:pt x="16875" y="4418"/>
                  </a:cubicBezTo>
                  <a:cubicBezTo>
                    <a:pt x="16875" y="4283"/>
                    <a:pt x="16800" y="4161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0" y="4161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moveTo>
                    <a:pt x="20925" y="6873"/>
                  </a:moveTo>
                  <a:lnTo>
                    <a:pt x="13500" y="6873"/>
                  </a:lnTo>
                  <a:cubicBezTo>
                    <a:pt x="13128" y="6873"/>
                    <a:pt x="12825" y="7093"/>
                    <a:pt x="12825" y="7364"/>
                  </a:cubicBezTo>
                  <a:cubicBezTo>
                    <a:pt x="12825" y="7635"/>
                    <a:pt x="13128" y="7855"/>
                    <a:pt x="13500" y="7855"/>
                  </a:cubicBezTo>
                  <a:lnTo>
                    <a:pt x="20250" y="7855"/>
                  </a:lnTo>
                  <a:lnTo>
                    <a:pt x="20250" y="20618"/>
                  </a:lnTo>
                  <a:lnTo>
                    <a:pt x="1350" y="20618"/>
                  </a:lnTo>
                  <a:lnTo>
                    <a:pt x="1350" y="7855"/>
                  </a:lnTo>
                  <a:lnTo>
                    <a:pt x="8100" y="7855"/>
                  </a:lnTo>
                  <a:cubicBezTo>
                    <a:pt x="8472" y="7855"/>
                    <a:pt x="8775" y="7635"/>
                    <a:pt x="8775" y="7364"/>
                  </a:cubicBezTo>
                  <a:cubicBezTo>
                    <a:pt x="8775" y="7093"/>
                    <a:pt x="8472" y="6873"/>
                    <a:pt x="8100" y="6873"/>
                  </a:cubicBezTo>
                  <a:lnTo>
                    <a:pt x="675" y="6873"/>
                  </a:lnTo>
                  <a:cubicBezTo>
                    <a:pt x="303" y="6873"/>
                    <a:pt x="0" y="7093"/>
                    <a:pt x="0" y="7364"/>
                  </a:cubicBezTo>
                  <a:lnTo>
                    <a:pt x="0" y="21109"/>
                  </a:lnTo>
                  <a:cubicBezTo>
                    <a:pt x="0" y="21381"/>
                    <a:pt x="303" y="21600"/>
                    <a:pt x="675" y="21600"/>
                  </a:cubicBezTo>
                  <a:lnTo>
                    <a:pt x="20925" y="21600"/>
                  </a:lnTo>
                  <a:cubicBezTo>
                    <a:pt x="21297" y="21600"/>
                    <a:pt x="21600" y="21381"/>
                    <a:pt x="21600" y="21109"/>
                  </a:cubicBezTo>
                  <a:lnTo>
                    <a:pt x="21600" y="7364"/>
                  </a:lnTo>
                  <a:cubicBezTo>
                    <a:pt x="21600" y="7093"/>
                    <a:pt x="21297" y="6873"/>
                    <a:pt x="20925" y="6873"/>
                  </a:cubicBezTo>
                </a:path>
              </a:pathLst>
            </a:custGeom>
            <a:solidFill>
              <a:srgbClr val="53585F"/>
            </a:solidFill>
            <a:ln w="3175">
              <a:solidFill>
                <a:schemeClr val="tx2"/>
              </a:solidFill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ABEF196-A450-7645-9066-DE7BC386196D}"/>
              </a:ext>
            </a:extLst>
          </p:cNvPr>
          <p:cNvGrpSpPr/>
          <p:nvPr/>
        </p:nvGrpSpPr>
        <p:grpSpPr>
          <a:xfrm>
            <a:off x="12775021" y="10307475"/>
            <a:ext cx="11117139" cy="1077218"/>
            <a:chOff x="12775021" y="10307475"/>
            <a:chExt cx="11117139" cy="1077218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36471E1D-9FAB-2446-BA6D-C547F14247FB}"/>
                </a:ext>
              </a:extLst>
            </p:cNvPr>
            <p:cNvSpPr txBox="1"/>
            <p:nvPr/>
          </p:nvSpPr>
          <p:spPr>
            <a:xfrm>
              <a:off x="13542527" y="10307475"/>
              <a:ext cx="10349633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Step 3</a:t>
              </a:r>
              <a:r>
                <a:rPr lang="en-US" sz="32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: Research your favorized item &amp; navigate to online shop </a:t>
              </a:r>
              <a:endParaRPr lang="en-US" sz="4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8" name="Shape 2815">
              <a:extLst>
                <a:ext uri="{FF2B5EF4-FFF2-40B4-BE49-F238E27FC236}">
                  <a16:creationId xmlns:a16="http://schemas.microsoft.com/office/drawing/2014/main" id="{C9529BD3-C036-AB49-90EC-25FC511B0EC1}"/>
                </a:ext>
              </a:extLst>
            </p:cNvPr>
            <p:cNvSpPr/>
            <p:nvPr/>
          </p:nvSpPr>
          <p:spPr>
            <a:xfrm>
              <a:off x="12775021" y="10566684"/>
              <a:ext cx="508000" cy="55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7" y="20618"/>
                  </a:moveTo>
                  <a:lnTo>
                    <a:pt x="1300" y="19636"/>
                  </a:lnTo>
                  <a:lnTo>
                    <a:pt x="20300" y="19636"/>
                  </a:lnTo>
                  <a:lnTo>
                    <a:pt x="20443" y="20618"/>
                  </a:lnTo>
                  <a:cubicBezTo>
                    <a:pt x="20443" y="20618"/>
                    <a:pt x="1157" y="20618"/>
                    <a:pt x="1157" y="20618"/>
                  </a:cubicBezTo>
                  <a:close/>
                  <a:moveTo>
                    <a:pt x="3172" y="6873"/>
                  </a:moveTo>
                  <a:lnTo>
                    <a:pt x="6480" y="6873"/>
                  </a:lnTo>
                  <a:lnTo>
                    <a:pt x="6480" y="8973"/>
                  </a:lnTo>
                  <a:cubicBezTo>
                    <a:pt x="6158" y="9143"/>
                    <a:pt x="5940" y="9456"/>
                    <a:pt x="5940" y="9818"/>
                  </a:cubicBezTo>
                  <a:cubicBezTo>
                    <a:pt x="5940" y="10360"/>
                    <a:pt x="6424" y="10800"/>
                    <a:pt x="7020" y="10800"/>
                  </a:cubicBezTo>
                  <a:cubicBezTo>
                    <a:pt x="7616" y="10800"/>
                    <a:pt x="8100" y="10360"/>
                    <a:pt x="8100" y="9818"/>
                  </a:cubicBezTo>
                  <a:cubicBezTo>
                    <a:pt x="8100" y="9456"/>
                    <a:pt x="7882" y="9143"/>
                    <a:pt x="7560" y="8973"/>
                  </a:cubicBezTo>
                  <a:lnTo>
                    <a:pt x="7560" y="6873"/>
                  </a:lnTo>
                  <a:lnTo>
                    <a:pt x="14040" y="6873"/>
                  </a:lnTo>
                  <a:lnTo>
                    <a:pt x="14040" y="8973"/>
                  </a:lnTo>
                  <a:cubicBezTo>
                    <a:pt x="13718" y="9143"/>
                    <a:pt x="13500" y="9456"/>
                    <a:pt x="13500" y="9818"/>
                  </a:cubicBezTo>
                  <a:cubicBezTo>
                    <a:pt x="13500" y="10360"/>
                    <a:pt x="13984" y="10800"/>
                    <a:pt x="14580" y="10800"/>
                  </a:cubicBezTo>
                  <a:cubicBezTo>
                    <a:pt x="15176" y="10800"/>
                    <a:pt x="15660" y="10360"/>
                    <a:pt x="15660" y="9818"/>
                  </a:cubicBezTo>
                  <a:cubicBezTo>
                    <a:pt x="15660" y="9456"/>
                    <a:pt x="15442" y="9143"/>
                    <a:pt x="15120" y="8973"/>
                  </a:cubicBezTo>
                  <a:lnTo>
                    <a:pt x="15120" y="6873"/>
                  </a:lnTo>
                  <a:lnTo>
                    <a:pt x="18428" y="6873"/>
                  </a:lnTo>
                  <a:lnTo>
                    <a:pt x="20155" y="18655"/>
                  </a:lnTo>
                  <a:lnTo>
                    <a:pt x="1445" y="18655"/>
                  </a:lnTo>
                  <a:cubicBezTo>
                    <a:pt x="1445" y="18655"/>
                    <a:pt x="3172" y="6873"/>
                    <a:pt x="3172" y="6873"/>
                  </a:cubicBezTo>
                  <a:close/>
                  <a:moveTo>
                    <a:pt x="7560" y="3927"/>
                  </a:moveTo>
                  <a:cubicBezTo>
                    <a:pt x="7560" y="2301"/>
                    <a:pt x="9011" y="982"/>
                    <a:pt x="10800" y="982"/>
                  </a:cubicBezTo>
                  <a:cubicBezTo>
                    <a:pt x="12590" y="982"/>
                    <a:pt x="14040" y="2301"/>
                    <a:pt x="14040" y="3927"/>
                  </a:cubicBezTo>
                  <a:lnTo>
                    <a:pt x="14040" y="5891"/>
                  </a:lnTo>
                  <a:lnTo>
                    <a:pt x="7560" y="5891"/>
                  </a:lnTo>
                  <a:cubicBezTo>
                    <a:pt x="7560" y="5891"/>
                    <a:pt x="7560" y="3927"/>
                    <a:pt x="7560" y="3927"/>
                  </a:cubicBezTo>
                  <a:close/>
                  <a:moveTo>
                    <a:pt x="21586" y="21045"/>
                  </a:moveTo>
                  <a:lnTo>
                    <a:pt x="21595" y="21044"/>
                  </a:lnTo>
                  <a:lnTo>
                    <a:pt x="19435" y="6317"/>
                  </a:lnTo>
                  <a:lnTo>
                    <a:pt x="19426" y="6318"/>
                  </a:lnTo>
                  <a:cubicBezTo>
                    <a:pt x="19390" y="6079"/>
                    <a:pt x="19173" y="5891"/>
                    <a:pt x="18900" y="5891"/>
                  </a:cubicBezTo>
                  <a:lnTo>
                    <a:pt x="15120" y="5891"/>
                  </a:lnTo>
                  <a:lnTo>
                    <a:pt x="15120" y="3927"/>
                  </a:lnTo>
                  <a:cubicBezTo>
                    <a:pt x="15120" y="1758"/>
                    <a:pt x="13186" y="0"/>
                    <a:pt x="10800" y="0"/>
                  </a:cubicBezTo>
                  <a:cubicBezTo>
                    <a:pt x="8414" y="0"/>
                    <a:pt x="6480" y="1758"/>
                    <a:pt x="6480" y="3927"/>
                  </a:cubicBezTo>
                  <a:lnTo>
                    <a:pt x="6480" y="5891"/>
                  </a:lnTo>
                  <a:lnTo>
                    <a:pt x="2700" y="5891"/>
                  </a:lnTo>
                  <a:cubicBezTo>
                    <a:pt x="2427" y="5891"/>
                    <a:pt x="2210" y="6079"/>
                    <a:pt x="2174" y="6318"/>
                  </a:cubicBezTo>
                  <a:lnTo>
                    <a:pt x="2165" y="6317"/>
                  </a:lnTo>
                  <a:lnTo>
                    <a:pt x="5" y="21044"/>
                  </a:lnTo>
                  <a:lnTo>
                    <a:pt x="14" y="21045"/>
                  </a:lnTo>
                  <a:cubicBezTo>
                    <a:pt x="11" y="21067"/>
                    <a:pt x="0" y="21087"/>
                    <a:pt x="0" y="21109"/>
                  </a:cubicBezTo>
                  <a:cubicBezTo>
                    <a:pt x="0" y="21381"/>
                    <a:pt x="242" y="21600"/>
                    <a:pt x="540" y="21600"/>
                  </a:cubicBezTo>
                  <a:lnTo>
                    <a:pt x="21060" y="21600"/>
                  </a:lnTo>
                  <a:cubicBezTo>
                    <a:pt x="21358" y="21600"/>
                    <a:pt x="21600" y="21381"/>
                    <a:pt x="21600" y="21109"/>
                  </a:cubicBezTo>
                  <a:cubicBezTo>
                    <a:pt x="21600" y="21087"/>
                    <a:pt x="21589" y="21067"/>
                    <a:pt x="21586" y="21045"/>
                  </a:cubicBezTo>
                </a:path>
              </a:pathLst>
            </a:custGeom>
            <a:solidFill>
              <a:srgbClr val="53585F"/>
            </a:solidFill>
            <a:ln w="3175">
              <a:solidFill>
                <a:schemeClr val="tx2"/>
              </a:solidFill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9E4622F-852B-3846-8D93-A6A9C18F4F20}"/>
              </a:ext>
            </a:extLst>
          </p:cNvPr>
          <p:cNvGrpSpPr/>
          <p:nvPr/>
        </p:nvGrpSpPr>
        <p:grpSpPr>
          <a:xfrm>
            <a:off x="12749621" y="7835456"/>
            <a:ext cx="11142539" cy="1077218"/>
            <a:chOff x="12749621" y="7835456"/>
            <a:chExt cx="11142539" cy="1077218"/>
          </a:xfrm>
        </p:grpSpPr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3D68EAFF-99F0-D546-9ED9-8054ECF4B625}"/>
                </a:ext>
              </a:extLst>
            </p:cNvPr>
            <p:cNvSpPr txBox="1"/>
            <p:nvPr/>
          </p:nvSpPr>
          <p:spPr>
            <a:xfrm>
              <a:off x="13542527" y="7835456"/>
              <a:ext cx="10349633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Step 2</a:t>
              </a:r>
              <a:r>
                <a:rPr lang="en-US" sz="32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: Click on “Search” &amp; FASHUP suggests 4 most similar items</a:t>
              </a:r>
              <a:endParaRPr lang="en-US" sz="4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1" name="Shape 2671">
              <a:extLst>
                <a:ext uri="{FF2B5EF4-FFF2-40B4-BE49-F238E27FC236}">
                  <a16:creationId xmlns:a16="http://schemas.microsoft.com/office/drawing/2014/main" id="{BD87F41D-EBA8-594D-84D7-31D50E10FDB7}"/>
                </a:ext>
              </a:extLst>
            </p:cNvPr>
            <p:cNvSpPr/>
            <p:nvPr/>
          </p:nvSpPr>
          <p:spPr>
            <a:xfrm>
              <a:off x="12749621" y="8094665"/>
              <a:ext cx="558800" cy="55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5421"/>
                  </a:moveTo>
                  <a:cubicBezTo>
                    <a:pt x="10666" y="15276"/>
                    <a:pt x="10995" y="15082"/>
                    <a:pt x="11291" y="14845"/>
                  </a:cubicBezTo>
                  <a:lnTo>
                    <a:pt x="11291" y="8719"/>
                  </a:lnTo>
                  <a:cubicBezTo>
                    <a:pt x="10995" y="8482"/>
                    <a:pt x="10666" y="8287"/>
                    <a:pt x="10309" y="8143"/>
                  </a:cubicBezTo>
                  <a:cubicBezTo>
                    <a:pt x="10309" y="8143"/>
                    <a:pt x="10309" y="15421"/>
                    <a:pt x="10309" y="15421"/>
                  </a:cubicBezTo>
                  <a:close/>
                  <a:moveTo>
                    <a:pt x="12273" y="13681"/>
                  </a:moveTo>
                  <a:cubicBezTo>
                    <a:pt x="12585" y="13118"/>
                    <a:pt x="12764" y="12471"/>
                    <a:pt x="12764" y="11782"/>
                  </a:cubicBezTo>
                  <a:cubicBezTo>
                    <a:pt x="12764" y="11092"/>
                    <a:pt x="12585" y="10445"/>
                    <a:pt x="12273" y="9882"/>
                  </a:cubicBezTo>
                  <a:cubicBezTo>
                    <a:pt x="12273" y="9882"/>
                    <a:pt x="12273" y="13681"/>
                    <a:pt x="12273" y="13681"/>
                  </a:cubicBezTo>
                  <a:close/>
                  <a:moveTo>
                    <a:pt x="5891" y="14373"/>
                  </a:moveTo>
                  <a:lnTo>
                    <a:pt x="5891" y="9190"/>
                  </a:lnTo>
                  <a:cubicBezTo>
                    <a:pt x="5282" y="9882"/>
                    <a:pt x="4909" y="10788"/>
                    <a:pt x="4909" y="11782"/>
                  </a:cubicBezTo>
                  <a:cubicBezTo>
                    <a:pt x="4909" y="12776"/>
                    <a:pt x="5282" y="13681"/>
                    <a:pt x="5891" y="14373"/>
                  </a:cubicBezTo>
                  <a:moveTo>
                    <a:pt x="6873" y="8384"/>
                  </a:moveTo>
                  <a:lnTo>
                    <a:pt x="6873" y="15179"/>
                  </a:lnTo>
                  <a:cubicBezTo>
                    <a:pt x="7451" y="15514"/>
                    <a:pt x="8120" y="15709"/>
                    <a:pt x="8836" y="15709"/>
                  </a:cubicBezTo>
                  <a:cubicBezTo>
                    <a:pt x="9003" y="15709"/>
                    <a:pt x="9166" y="15696"/>
                    <a:pt x="9327" y="15675"/>
                  </a:cubicBezTo>
                  <a:lnTo>
                    <a:pt x="9327" y="7888"/>
                  </a:lnTo>
                  <a:cubicBezTo>
                    <a:pt x="9166" y="7868"/>
                    <a:pt x="9003" y="7854"/>
                    <a:pt x="8836" y="7854"/>
                  </a:cubicBezTo>
                  <a:cubicBezTo>
                    <a:pt x="8120" y="7854"/>
                    <a:pt x="7451" y="8049"/>
                    <a:pt x="6873" y="8384"/>
                  </a:cubicBezTo>
                  <a:moveTo>
                    <a:pt x="20618" y="0"/>
                  </a:moveTo>
                  <a:lnTo>
                    <a:pt x="19636" y="0"/>
                  </a:lnTo>
                  <a:lnTo>
                    <a:pt x="19636" y="15709"/>
                  </a:ln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8836" y="17672"/>
                  </a:moveTo>
                  <a:cubicBezTo>
                    <a:pt x="5583" y="17672"/>
                    <a:pt x="2945" y="15035"/>
                    <a:pt x="2945" y="11782"/>
                  </a:cubicBezTo>
                  <a:cubicBezTo>
                    <a:pt x="2945" y="8528"/>
                    <a:pt x="5583" y="5891"/>
                    <a:pt x="8836" y="5891"/>
                  </a:cubicBezTo>
                  <a:cubicBezTo>
                    <a:pt x="12090" y="5891"/>
                    <a:pt x="14727" y="8528"/>
                    <a:pt x="14727" y="11782"/>
                  </a:cubicBezTo>
                  <a:cubicBezTo>
                    <a:pt x="14727" y="15035"/>
                    <a:pt x="12090" y="17672"/>
                    <a:pt x="8836" y="17672"/>
                  </a:cubicBezTo>
                  <a:moveTo>
                    <a:pt x="14027" y="16277"/>
                  </a:moveTo>
                  <a:cubicBezTo>
                    <a:pt x="15072" y="15072"/>
                    <a:pt x="15709" y="13503"/>
                    <a:pt x="15709" y="11782"/>
                  </a:cubicBezTo>
                  <a:cubicBezTo>
                    <a:pt x="15709" y="7986"/>
                    <a:pt x="12632" y="4909"/>
                    <a:pt x="8836" y="4909"/>
                  </a:cubicBezTo>
                  <a:cubicBezTo>
                    <a:pt x="5041" y="4909"/>
                    <a:pt x="1964" y="7986"/>
                    <a:pt x="1964" y="11782"/>
                  </a:cubicBezTo>
                  <a:cubicBezTo>
                    <a:pt x="1964" y="15577"/>
                    <a:pt x="5041" y="18654"/>
                    <a:pt x="8836" y="18654"/>
                  </a:cubicBezTo>
                  <a:cubicBezTo>
                    <a:pt x="10557" y="18654"/>
                    <a:pt x="12127" y="18017"/>
                    <a:pt x="13333" y="16972"/>
                  </a:cubicBezTo>
                  <a:lnTo>
                    <a:pt x="17817" y="21456"/>
                  </a:lnTo>
                  <a:cubicBezTo>
                    <a:pt x="17905" y="21545"/>
                    <a:pt x="18028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cubicBezTo>
                    <a:pt x="18655" y="20974"/>
                    <a:pt x="18600" y="20851"/>
                    <a:pt x="18511" y="20762"/>
                  </a:cubicBezTo>
                  <a:cubicBezTo>
                    <a:pt x="18511" y="20762"/>
                    <a:pt x="14027" y="16277"/>
                    <a:pt x="14027" y="16277"/>
                  </a:cubicBezTo>
                  <a:close/>
                  <a:moveTo>
                    <a:pt x="17673" y="15709"/>
                  </a:moveTo>
                  <a:lnTo>
                    <a:pt x="18655" y="15709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15709"/>
                    <a:pt x="17673" y="15709"/>
                  </a:cubicBezTo>
                  <a:close/>
                  <a:moveTo>
                    <a:pt x="16691" y="15709"/>
                  </a:moveTo>
                  <a:lnTo>
                    <a:pt x="16691" y="11783"/>
                  </a:lnTo>
                  <a:cubicBezTo>
                    <a:pt x="16691" y="13214"/>
                    <a:pt x="16301" y="14553"/>
                    <a:pt x="15631" y="15709"/>
                  </a:cubicBezTo>
                  <a:cubicBezTo>
                    <a:pt x="15631" y="15709"/>
                    <a:pt x="16691" y="15709"/>
                    <a:pt x="16691" y="15709"/>
                  </a:cubicBezTo>
                  <a:close/>
                  <a:moveTo>
                    <a:pt x="16691" y="0"/>
                  </a:moveTo>
                  <a:lnTo>
                    <a:pt x="14236" y="0"/>
                  </a:lnTo>
                  <a:lnTo>
                    <a:pt x="14236" y="6088"/>
                  </a:lnTo>
                  <a:cubicBezTo>
                    <a:pt x="15745" y="7519"/>
                    <a:pt x="16691" y="9538"/>
                    <a:pt x="16691" y="11781"/>
                  </a:cubicBezTo>
                  <a:cubicBezTo>
                    <a:pt x="16691" y="11781"/>
                    <a:pt x="16691" y="0"/>
                    <a:pt x="16691" y="0"/>
                  </a:cubicBezTo>
                  <a:close/>
                  <a:moveTo>
                    <a:pt x="11291" y="0"/>
                  </a:moveTo>
                  <a:lnTo>
                    <a:pt x="10309" y="0"/>
                  </a:lnTo>
                  <a:lnTo>
                    <a:pt x="10309" y="4070"/>
                  </a:lnTo>
                  <a:cubicBezTo>
                    <a:pt x="10645" y="4134"/>
                    <a:pt x="10972" y="4219"/>
                    <a:pt x="11291" y="4324"/>
                  </a:cubicBezTo>
                  <a:cubicBezTo>
                    <a:pt x="11291" y="4324"/>
                    <a:pt x="11291" y="0"/>
                    <a:pt x="11291" y="0"/>
                  </a:cubicBezTo>
                  <a:close/>
                  <a:moveTo>
                    <a:pt x="1964" y="15709"/>
                  </a:moveTo>
                  <a:lnTo>
                    <a:pt x="2041" y="15709"/>
                  </a:lnTo>
                  <a:cubicBezTo>
                    <a:pt x="2016" y="15666"/>
                    <a:pt x="1988" y="15625"/>
                    <a:pt x="1964" y="15581"/>
                  </a:cubicBezTo>
                  <a:cubicBezTo>
                    <a:pt x="1964" y="15581"/>
                    <a:pt x="1964" y="15709"/>
                    <a:pt x="1964" y="15709"/>
                  </a:cubicBezTo>
                  <a:close/>
                  <a:moveTo>
                    <a:pt x="13255" y="0"/>
                  </a:moveTo>
                  <a:lnTo>
                    <a:pt x="12273" y="0"/>
                  </a:lnTo>
                  <a:lnTo>
                    <a:pt x="12273" y="4727"/>
                  </a:lnTo>
                  <a:cubicBezTo>
                    <a:pt x="12613" y="4894"/>
                    <a:pt x="12944" y="5077"/>
                    <a:pt x="13255" y="5289"/>
                  </a:cubicBezTo>
                  <a:cubicBezTo>
                    <a:pt x="13255" y="5289"/>
                    <a:pt x="13255" y="0"/>
                    <a:pt x="13255" y="0"/>
                  </a:cubicBezTo>
                  <a:close/>
                  <a:moveTo>
                    <a:pt x="9327" y="3952"/>
                  </a:moveTo>
                  <a:lnTo>
                    <a:pt x="9327" y="0"/>
                  </a:lnTo>
                  <a:lnTo>
                    <a:pt x="6873" y="0"/>
                  </a:lnTo>
                  <a:lnTo>
                    <a:pt x="6873" y="4185"/>
                  </a:lnTo>
                  <a:cubicBezTo>
                    <a:pt x="7501" y="4023"/>
                    <a:pt x="8157" y="3927"/>
                    <a:pt x="8836" y="3927"/>
                  </a:cubicBezTo>
                  <a:cubicBezTo>
                    <a:pt x="9002" y="3927"/>
                    <a:pt x="9164" y="3942"/>
                    <a:pt x="9327" y="3952"/>
                  </a:cubicBezTo>
                  <a:moveTo>
                    <a:pt x="5891" y="0"/>
                  </a:moveTo>
                  <a:lnTo>
                    <a:pt x="4909" y="0"/>
                  </a:lnTo>
                  <a:lnTo>
                    <a:pt x="4909" y="4987"/>
                  </a:lnTo>
                  <a:cubicBezTo>
                    <a:pt x="5224" y="4804"/>
                    <a:pt x="5551" y="4641"/>
                    <a:pt x="5891" y="4504"/>
                  </a:cubicBezTo>
                  <a:cubicBezTo>
                    <a:pt x="5891" y="4504"/>
                    <a:pt x="5891" y="0"/>
                    <a:pt x="5891" y="0"/>
                  </a:cubicBezTo>
                  <a:close/>
                  <a:moveTo>
                    <a:pt x="0" y="982"/>
                  </a:move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moveTo>
                    <a:pt x="3927" y="5656"/>
                  </a:moveTo>
                  <a:lnTo>
                    <a:pt x="3927" y="0"/>
                  </a:lnTo>
                  <a:lnTo>
                    <a:pt x="1964" y="0"/>
                  </a:lnTo>
                  <a:lnTo>
                    <a:pt x="1964" y="7982"/>
                  </a:lnTo>
                  <a:cubicBezTo>
                    <a:pt x="2462" y="7084"/>
                    <a:pt x="3131" y="6294"/>
                    <a:pt x="3927" y="5656"/>
                  </a:cubicBezTo>
                </a:path>
              </a:pathLst>
            </a:custGeom>
            <a:solidFill>
              <a:srgbClr val="53585F"/>
            </a:solidFill>
            <a:ln w="12700">
              <a:solidFill>
                <a:schemeClr val="tx2"/>
              </a:solidFill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chemeClr val="tx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16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A701F63-EA15-D344-8C6C-6B6BD71D6E4B}"/>
              </a:ext>
            </a:extLst>
          </p:cNvPr>
          <p:cNvSpPr txBox="1"/>
          <p:nvPr/>
        </p:nvSpPr>
        <p:spPr>
          <a:xfrm>
            <a:off x="1965325" y="8686800"/>
            <a:ext cx="14598650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600" dirty="0">
                <a:solidFill>
                  <a:sysClr val="windowText" lastClr="000000"/>
                </a:solidFill>
                <a:latin typeface="Montserrat" charset="0"/>
                <a:ea typeface="Montserrat" charset="0"/>
                <a:cs typeface="Montserrat" charset="0"/>
              </a:rPr>
              <a:t>Key Learnings &amp; </a:t>
            </a:r>
            <a:br>
              <a:rPr lang="en-US" sz="7200" b="1" spc="600" dirty="0">
                <a:solidFill>
                  <a:sysClr val="windowText" lastClr="000000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sz="7200" b="1" spc="600" dirty="0">
                <a:solidFill>
                  <a:sysClr val="windowText" lastClr="000000"/>
                </a:solidFill>
                <a:latin typeface="Montserrat" charset="0"/>
                <a:ea typeface="Montserrat" charset="0"/>
                <a:cs typeface="Montserrat" charset="0"/>
              </a:rPr>
              <a:t>Future Outlook</a:t>
            </a:r>
            <a:endParaRPr lang="en-US" sz="7200" b="1" spc="600" dirty="0">
              <a:solidFill>
                <a:sysClr val="windowText" lastClr="000000"/>
              </a:solidFill>
              <a:latin typeface="Montserra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875CA-1777-E84F-82B7-DFCD0DC3AC59}"/>
              </a:ext>
            </a:extLst>
          </p:cNvPr>
          <p:cNvSpPr txBox="1"/>
          <p:nvPr/>
        </p:nvSpPr>
        <p:spPr>
          <a:xfrm>
            <a:off x="1965325" y="8226425"/>
            <a:ext cx="62690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FASHUP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72175E-05FA-5649-B148-78E5FCFBA76F}"/>
              </a:ext>
            </a:extLst>
          </p:cNvPr>
          <p:cNvSpPr/>
          <p:nvPr/>
        </p:nvSpPr>
        <p:spPr>
          <a:xfrm>
            <a:off x="2146300" y="4370388"/>
            <a:ext cx="3309938" cy="3311525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ysClr val="windowText" lastClr="000000"/>
              </a:solidFill>
              <a:latin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564CAC-FA23-6142-BC05-022DE8AE0C16}"/>
              </a:ext>
            </a:extLst>
          </p:cNvPr>
          <p:cNvSpPr txBox="1"/>
          <p:nvPr/>
        </p:nvSpPr>
        <p:spPr>
          <a:xfrm>
            <a:off x="2287588" y="4918075"/>
            <a:ext cx="3062287" cy="2215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800" b="1" spc="600" dirty="0">
                <a:solidFill>
                  <a:sysClr val="windowText" lastClr="000000"/>
                </a:solidFill>
                <a:latin typeface="Montserrat" charset="0"/>
                <a:ea typeface="Montserrat" charset="0"/>
                <a:cs typeface="Montserrat" charset="0"/>
              </a:rPr>
              <a:t>3</a:t>
            </a:r>
            <a:endParaRPr lang="en-US" sz="28700" b="1" spc="600" dirty="0">
              <a:solidFill>
                <a:sysClr val="windowText" lastClr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222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0C4A74-D818-644E-9B62-FD8928C9DC27}"/>
              </a:ext>
            </a:extLst>
          </p:cNvPr>
          <p:cNvCxnSpPr/>
          <p:nvPr/>
        </p:nvCxnSpPr>
        <p:spPr>
          <a:xfrm>
            <a:off x="4786313" y="7974013"/>
            <a:ext cx="195913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D189288-5298-064E-A01E-3D627EDDA90B}"/>
              </a:ext>
            </a:extLst>
          </p:cNvPr>
          <p:cNvSpPr txBox="1"/>
          <p:nvPr/>
        </p:nvSpPr>
        <p:spPr>
          <a:xfrm>
            <a:off x="1662751" y="996366"/>
            <a:ext cx="222960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FASHUP PROMISES FURTHER FUNCTIONALITY IN THE FUTURE</a:t>
            </a:r>
            <a:endParaRPr lang="en-US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2CDB88-A4A5-CC4E-85CD-88C9C753DE30}"/>
              </a:ext>
            </a:extLst>
          </p:cNvPr>
          <p:cNvSpPr txBox="1"/>
          <p:nvPr/>
        </p:nvSpPr>
        <p:spPr>
          <a:xfrm>
            <a:off x="1692914" y="535991"/>
            <a:ext cx="62674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FASHUP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DDADFB-F5FE-0348-BF69-BBCE85789BE6}"/>
              </a:ext>
            </a:extLst>
          </p:cNvPr>
          <p:cNvSpPr/>
          <p:nvPr/>
        </p:nvSpPr>
        <p:spPr>
          <a:xfrm>
            <a:off x="1537701" y="5353844"/>
            <a:ext cx="4581525" cy="524033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Montserrat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349D3B-F860-804B-A13E-7738F7B766F8}"/>
              </a:ext>
            </a:extLst>
          </p:cNvPr>
          <p:cNvSpPr txBox="1"/>
          <p:nvPr/>
        </p:nvSpPr>
        <p:spPr>
          <a:xfrm>
            <a:off x="3104589" y="8811378"/>
            <a:ext cx="13885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MVP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16E7D6-FB29-AD45-9FF0-89D7340665AB}"/>
              </a:ext>
            </a:extLst>
          </p:cNvPr>
          <p:cNvSpPr txBox="1"/>
          <p:nvPr/>
        </p:nvSpPr>
        <p:spPr>
          <a:xfrm>
            <a:off x="6629400" y="44577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6075AEA-54F0-B546-9FEC-078BBFFDEEBE}"/>
              </a:ext>
            </a:extLst>
          </p:cNvPr>
          <p:cNvGrpSpPr/>
          <p:nvPr/>
        </p:nvGrpSpPr>
        <p:grpSpPr>
          <a:xfrm>
            <a:off x="2429630" y="7019386"/>
            <a:ext cx="2738439" cy="1603668"/>
            <a:chOff x="2465305" y="6370345"/>
            <a:chExt cx="2738439" cy="1603668"/>
          </a:xfrm>
        </p:grpSpPr>
        <p:pic>
          <p:nvPicPr>
            <p:cNvPr id="19" name="Picture 11" descr="New Macbook Silver.png">
              <a:extLst>
                <a:ext uri="{FF2B5EF4-FFF2-40B4-BE49-F238E27FC236}">
                  <a16:creationId xmlns:a16="http://schemas.microsoft.com/office/drawing/2014/main" id="{50733F1C-A10D-BD40-B632-65138BC88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5305" y="6370345"/>
              <a:ext cx="2738439" cy="160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Bildplatzhalter 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3DF34FC-6134-EA42-8837-B99601B7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2" r="9892"/>
            <a:stretch>
              <a:fillRect/>
            </a:stretch>
          </p:blipFill>
          <p:spPr>
            <a:xfrm>
              <a:off x="2762850" y="6515100"/>
              <a:ext cx="2092547" cy="1293925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3F109D5-42B5-B643-96B2-99900AE4EA52}"/>
              </a:ext>
            </a:extLst>
          </p:cNvPr>
          <p:cNvGrpSpPr/>
          <p:nvPr/>
        </p:nvGrpSpPr>
        <p:grpSpPr>
          <a:xfrm>
            <a:off x="8857889" y="4784240"/>
            <a:ext cx="4317987" cy="3277971"/>
            <a:chOff x="8857889" y="4784240"/>
            <a:chExt cx="4317987" cy="3277971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962ECEA-2635-6F42-A570-C60C75BDB53C}"/>
                </a:ext>
              </a:extLst>
            </p:cNvPr>
            <p:cNvGrpSpPr/>
            <p:nvPr/>
          </p:nvGrpSpPr>
          <p:grpSpPr>
            <a:xfrm>
              <a:off x="8857889" y="4784240"/>
              <a:ext cx="4317987" cy="1467914"/>
              <a:chOff x="7730920" y="9623994"/>
              <a:chExt cx="4317987" cy="146791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05C95D-2B35-754A-8233-EBBCA77D5DAB}"/>
                  </a:ext>
                </a:extLst>
              </p:cNvPr>
              <p:cNvSpPr txBox="1"/>
              <p:nvPr/>
            </p:nvSpPr>
            <p:spPr>
              <a:xfrm>
                <a:off x="8174936" y="9623994"/>
                <a:ext cx="342995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spc="600" dirty="0">
                    <a:solidFill>
                      <a:schemeClr val="tx2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COMPLEMENTARY FEATURE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6435B2-DB3A-2E44-8F7D-35B29C006E16}"/>
                  </a:ext>
                </a:extLst>
              </p:cNvPr>
              <p:cNvSpPr txBox="1"/>
              <p:nvPr/>
            </p:nvSpPr>
            <p:spPr>
              <a:xfrm>
                <a:off x="7730920" y="10445577"/>
                <a:ext cx="43179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Provide complementary fashion items </a:t>
                </a:r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5B921A70-A50D-0B46-9664-435E95D1CF4A}"/>
                </a:ext>
              </a:extLst>
            </p:cNvPr>
            <p:cNvGrpSpPr/>
            <p:nvPr/>
          </p:nvGrpSpPr>
          <p:grpSpPr>
            <a:xfrm>
              <a:off x="10937105" y="6671018"/>
              <a:ext cx="182880" cy="1391193"/>
              <a:chOff x="8623495" y="6681293"/>
              <a:chExt cx="182880" cy="139119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3655CAE-239E-2245-8B46-2CF67379A786}"/>
                  </a:ext>
                </a:extLst>
              </p:cNvPr>
              <p:cNvSpPr/>
              <p:nvPr/>
            </p:nvSpPr>
            <p:spPr>
              <a:xfrm>
                <a:off x="8623495" y="7889606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4" name="Gerade Verbindung 43">
                <a:extLst>
                  <a:ext uri="{FF2B5EF4-FFF2-40B4-BE49-F238E27FC236}">
                    <a16:creationId xmlns:a16="http://schemas.microsoft.com/office/drawing/2014/main" id="{E8A50CFC-9A27-264D-B0A8-03A43D74DAFC}"/>
                  </a:ext>
                </a:extLst>
              </p:cNvPr>
              <p:cNvCxnSpPr>
                <a:cxnSpLocks/>
                <a:stCxn id="42" idx="0"/>
              </p:cNvCxnSpPr>
              <p:nvPr/>
            </p:nvCxnSpPr>
            <p:spPr>
              <a:xfrm flipV="1">
                <a:off x="8714935" y="6681293"/>
                <a:ext cx="0" cy="1208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D3BC4C4-B95A-8744-8A96-D9279A86910D}"/>
              </a:ext>
            </a:extLst>
          </p:cNvPr>
          <p:cNvGrpSpPr/>
          <p:nvPr/>
        </p:nvGrpSpPr>
        <p:grpSpPr>
          <a:xfrm>
            <a:off x="11667435" y="7903394"/>
            <a:ext cx="3975100" cy="3286244"/>
            <a:chOff x="11667435" y="7903394"/>
            <a:chExt cx="3975100" cy="3286244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A6F0F1E-1057-DF47-AF3A-4DEB78D5F46E}"/>
                </a:ext>
              </a:extLst>
            </p:cNvPr>
            <p:cNvGrpSpPr/>
            <p:nvPr/>
          </p:nvGrpSpPr>
          <p:grpSpPr>
            <a:xfrm>
              <a:off x="11667435" y="9998723"/>
              <a:ext cx="3975100" cy="1190915"/>
              <a:chOff x="12807997" y="5174124"/>
              <a:chExt cx="3975100" cy="119091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E93F0D-9538-6247-B6E9-074464C3FD5C}"/>
                  </a:ext>
                </a:extLst>
              </p:cNvPr>
              <p:cNvSpPr txBox="1"/>
              <p:nvPr/>
            </p:nvSpPr>
            <p:spPr>
              <a:xfrm>
                <a:off x="13653247" y="5174124"/>
                <a:ext cx="2284600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spc="600" dirty="0">
                    <a:solidFill>
                      <a:schemeClr val="tx2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MOBILE APP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160E6D-7302-494E-9447-CAE5024F5716}"/>
                  </a:ext>
                </a:extLst>
              </p:cNvPr>
              <p:cNvSpPr txBox="1"/>
              <p:nvPr/>
            </p:nvSpPr>
            <p:spPr>
              <a:xfrm>
                <a:off x="12807997" y="5718708"/>
                <a:ext cx="3975100" cy="6463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Develop an app for mobile devices</a:t>
                </a:r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5D3DBF1B-62A1-214A-8B11-053DF1A31CBD}"/>
                </a:ext>
              </a:extLst>
            </p:cNvPr>
            <p:cNvGrpSpPr/>
            <p:nvPr/>
          </p:nvGrpSpPr>
          <p:grpSpPr>
            <a:xfrm rot="10800000">
              <a:off x="13564184" y="7903394"/>
              <a:ext cx="182880" cy="1391193"/>
              <a:chOff x="8623495" y="6681293"/>
              <a:chExt cx="182880" cy="139119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E0F9CBA-F041-774F-9715-F9F3C598AAB1}"/>
                  </a:ext>
                </a:extLst>
              </p:cNvPr>
              <p:cNvSpPr/>
              <p:nvPr/>
            </p:nvSpPr>
            <p:spPr>
              <a:xfrm>
                <a:off x="8623495" y="7889606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7" name="Gerade Verbindung 46">
                <a:extLst>
                  <a:ext uri="{FF2B5EF4-FFF2-40B4-BE49-F238E27FC236}">
                    <a16:creationId xmlns:a16="http://schemas.microsoft.com/office/drawing/2014/main" id="{24A3C2CC-279D-0F44-B1CC-0A5063A2E265}"/>
                  </a:ext>
                </a:extLst>
              </p:cNvPr>
              <p:cNvCxnSpPr>
                <a:cxnSpLocks/>
                <a:stCxn id="46" idx="0"/>
              </p:cNvCxnSpPr>
              <p:nvPr/>
            </p:nvCxnSpPr>
            <p:spPr>
              <a:xfrm flipV="1">
                <a:off x="8714935" y="6681293"/>
                <a:ext cx="0" cy="1208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AB7B82B-5F1D-D94C-BEE5-A98BC936A100}"/>
              </a:ext>
            </a:extLst>
          </p:cNvPr>
          <p:cNvGrpSpPr/>
          <p:nvPr/>
        </p:nvGrpSpPr>
        <p:grpSpPr>
          <a:xfrm>
            <a:off x="16913536" y="7903394"/>
            <a:ext cx="4022088" cy="3795045"/>
            <a:chOff x="16913536" y="7903394"/>
            <a:chExt cx="4022088" cy="3795045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9FC7BE2C-4DAD-144A-A445-705139C1E213}"/>
                </a:ext>
              </a:extLst>
            </p:cNvPr>
            <p:cNvGrpSpPr/>
            <p:nvPr/>
          </p:nvGrpSpPr>
          <p:grpSpPr>
            <a:xfrm>
              <a:off x="16913536" y="9953526"/>
              <a:ext cx="4022088" cy="1744913"/>
              <a:chOff x="13281296" y="9623994"/>
              <a:chExt cx="4022088" cy="1744913"/>
            </a:xfrm>
          </p:grpSpPr>
          <p:sp>
            <p:nvSpPr>
              <p:cNvPr id="35" name="TextBox 42">
                <a:extLst>
                  <a:ext uri="{FF2B5EF4-FFF2-40B4-BE49-F238E27FC236}">
                    <a16:creationId xmlns:a16="http://schemas.microsoft.com/office/drawing/2014/main" id="{E0D5B6BA-F8F4-284E-86A7-A2D4CB90255B}"/>
                  </a:ext>
                </a:extLst>
              </p:cNvPr>
              <p:cNvSpPr txBox="1"/>
              <p:nvPr/>
            </p:nvSpPr>
            <p:spPr>
              <a:xfrm>
                <a:off x="13342683" y="9623994"/>
                <a:ext cx="3960701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spc="600" dirty="0">
                    <a:solidFill>
                      <a:schemeClr val="tx2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MULTIPLE PLATFORMS</a:t>
                </a:r>
              </a:p>
            </p:txBody>
          </p:sp>
          <p:sp>
            <p:nvSpPr>
              <p:cNvPr id="37" name="TextBox 16">
                <a:extLst>
                  <a:ext uri="{FF2B5EF4-FFF2-40B4-BE49-F238E27FC236}">
                    <a16:creationId xmlns:a16="http://schemas.microsoft.com/office/drawing/2014/main" id="{EB4CB8B5-F21C-064E-B397-9D230A528FB9}"/>
                  </a:ext>
                </a:extLst>
              </p:cNvPr>
              <p:cNvSpPr txBox="1"/>
              <p:nvPr/>
            </p:nvSpPr>
            <p:spPr>
              <a:xfrm>
                <a:off x="13281296" y="10168578"/>
                <a:ext cx="39751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Enlarge database (Depop </a:t>
                </a:r>
                <a:r>
                  <a:rPr lang="en-US" sz="1800" spc="300" dirty="0" err="1">
                    <a:latin typeface="Montserrat" charset="0"/>
                    <a:ea typeface="Montserrat" charset="0"/>
                    <a:cs typeface="Montserrat" charset="0"/>
                  </a:rPr>
                  <a:t>Vestiaire</a:t>
                </a: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, Collective, </a:t>
                </a:r>
                <a:r>
                  <a:rPr lang="en-US" sz="1800" spc="300" dirty="0" err="1">
                    <a:latin typeface="Montserrat" charset="0"/>
                    <a:ea typeface="Montserrat" charset="0"/>
                    <a:cs typeface="Montserrat" charset="0"/>
                  </a:rPr>
                  <a:t>ThreadUp</a:t>
                </a: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)</a:t>
                </a:r>
              </a:p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spc="300" dirty="0">
                  <a:latin typeface="Montserrat" charset="0"/>
                  <a:ea typeface="Montserrat" charset="0"/>
                  <a:cs typeface="Montserrat" charset="0"/>
                </a:endParaRPr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33E05723-DB6E-A143-9C6A-6CD06BE673CD}"/>
                </a:ext>
              </a:extLst>
            </p:cNvPr>
            <p:cNvGrpSpPr/>
            <p:nvPr/>
          </p:nvGrpSpPr>
          <p:grpSpPr>
            <a:xfrm rot="10800000">
              <a:off x="18818342" y="7903394"/>
              <a:ext cx="182880" cy="1391193"/>
              <a:chOff x="8623495" y="6681293"/>
              <a:chExt cx="182880" cy="139119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5686EFE-6D90-F44F-8D75-04F4DC381B32}"/>
                  </a:ext>
                </a:extLst>
              </p:cNvPr>
              <p:cNvSpPr/>
              <p:nvPr/>
            </p:nvSpPr>
            <p:spPr>
              <a:xfrm>
                <a:off x="8623495" y="7889606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0" name="Gerade Verbindung 49">
                <a:extLst>
                  <a:ext uri="{FF2B5EF4-FFF2-40B4-BE49-F238E27FC236}">
                    <a16:creationId xmlns:a16="http://schemas.microsoft.com/office/drawing/2014/main" id="{27284742-727D-0544-AC2F-4A1B7F40BE3D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>
              <a:xfrm flipV="1">
                <a:off x="8714935" y="6681293"/>
                <a:ext cx="0" cy="1208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BAE4994-348B-0047-8931-43BE23CE0E03}"/>
              </a:ext>
            </a:extLst>
          </p:cNvPr>
          <p:cNvGrpSpPr/>
          <p:nvPr/>
        </p:nvGrpSpPr>
        <p:grpSpPr>
          <a:xfrm>
            <a:off x="14247944" y="4833085"/>
            <a:ext cx="3975100" cy="3229126"/>
            <a:chOff x="14247944" y="4833085"/>
            <a:chExt cx="3975100" cy="3229126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B4ED0160-BAAD-B749-BF0B-DB6523AC4541}"/>
                </a:ext>
              </a:extLst>
            </p:cNvPr>
            <p:cNvGrpSpPr/>
            <p:nvPr/>
          </p:nvGrpSpPr>
          <p:grpSpPr>
            <a:xfrm>
              <a:off x="14247944" y="4833085"/>
              <a:ext cx="3975100" cy="1190915"/>
              <a:chOff x="6749305" y="5270731"/>
              <a:chExt cx="3975100" cy="1190915"/>
            </a:xfrm>
          </p:grpSpPr>
          <p:sp>
            <p:nvSpPr>
              <p:cNvPr id="18" name="TextBox 40">
                <a:extLst>
                  <a:ext uri="{FF2B5EF4-FFF2-40B4-BE49-F238E27FC236}">
                    <a16:creationId xmlns:a16="http://schemas.microsoft.com/office/drawing/2014/main" id="{250A3FC1-0AB1-7649-AF2E-A5E067552D41}"/>
                  </a:ext>
                </a:extLst>
              </p:cNvPr>
              <p:cNvSpPr txBox="1"/>
              <p:nvPr/>
            </p:nvSpPr>
            <p:spPr>
              <a:xfrm>
                <a:off x="6942903" y="5270731"/>
                <a:ext cx="3587905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spc="600" dirty="0">
                    <a:solidFill>
                      <a:schemeClr val="tx2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USER MANAGEMENT</a:t>
                </a:r>
              </a:p>
            </p:txBody>
          </p:sp>
          <p:sp>
            <p:nvSpPr>
              <p:cNvPr id="21" name="TextBox 16">
                <a:extLst>
                  <a:ext uri="{FF2B5EF4-FFF2-40B4-BE49-F238E27FC236}">
                    <a16:creationId xmlns:a16="http://schemas.microsoft.com/office/drawing/2014/main" id="{863CC09A-F1B9-9541-994B-E35360C762E5}"/>
                  </a:ext>
                </a:extLst>
              </p:cNvPr>
              <p:cNvSpPr txBox="1"/>
              <p:nvPr/>
            </p:nvSpPr>
            <p:spPr>
              <a:xfrm>
                <a:off x="6749305" y="5815315"/>
                <a:ext cx="3975100" cy="6463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Develop and implement user accounts </a:t>
                </a:r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6CCFFBF0-929B-094A-A1BC-5FCB288C38A8}"/>
                </a:ext>
              </a:extLst>
            </p:cNvPr>
            <p:cNvGrpSpPr/>
            <p:nvPr/>
          </p:nvGrpSpPr>
          <p:grpSpPr>
            <a:xfrm>
              <a:off x="16191263" y="6671018"/>
              <a:ext cx="182880" cy="1391193"/>
              <a:chOff x="8623495" y="6681293"/>
              <a:chExt cx="182880" cy="1391193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1FCBA87-F942-924D-8564-E6B37C455243}"/>
                  </a:ext>
                </a:extLst>
              </p:cNvPr>
              <p:cNvSpPr/>
              <p:nvPr/>
            </p:nvSpPr>
            <p:spPr>
              <a:xfrm>
                <a:off x="8623495" y="7889606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E1DA02BE-263F-2846-A2CD-A4603757E25A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V="1">
                <a:off x="8714935" y="6681293"/>
                <a:ext cx="0" cy="1208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51F567F-D56E-A946-B2AC-DB58BC6499AF}"/>
              </a:ext>
            </a:extLst>
          </p:cNvPr>
          <p:cNvGrpSpPr/>
          <p:nvPr/>
        </p:nvGrpSpPr>
        <p:grpSpPr>
          <a:xfrm>
            <a:off x="19603359" y="4699427"/>
            <a:ext cx="3840878" cy="3362784"/>
            <a:chOff x="19603359" y="4699427"/>
            <a:chExt cx="3840878" cy="3362784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246D39C-2F15-B546-9E47-B7FAA417186E}"/>
                </a:ext>
              </a:extLst>
            </p:cNvPr>
            <p:cNvGrpSpPr/>
            <p:nvPr/>
          </p:nvGrpSpPr>
          <p:grpSpPr>
            <a:xfrm>
              <a:off x="19603359" y="4699427"/>
              <a:ext cx="3840878" cy="1744913"/>
              <a:chOff x="18622758" y="5270731"/>
              <a:chExt cx="3840878" cy="1744913"/>
            </a:xfrm>
          </p:grpSpPr>
          <p:sp>
            <p:nvSpPr>
              <p:cNvPr id="32" name="TextBox 41">
                <a:extLst>
                  <a:ext uri="{FF2B5EF4-FFF2-40B4-BE49-F238E27FC236}">
                    <a16:creationId xmlns:a16="http://schemas.microsoft.com/office/drawing/2014/main" id="{BF2224DB-5368-5A42-8297-FA67E6CB32C1}"/>
                  </a:ext>
                </a:extLst>
              </p:cNvPr>
              <p:cNvSpPr txBox="1"/>
              <p:nvPr/>
            </p:nvSpPr>
            <p:spPr>
              <a:xfrm>
                <a:off x="18748924" y="5270731"/>
                <a:ext cx="3588547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spc="600" dirty="0">
                    <a:solidFill>
                      <a:schemeClr val="tx2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FASHUP ECOSYSTEM</a:t>
                </a:r>
              </a:p>
            </p:txBody>
          </p:sp>
          <p:sp>
            <p:nvSpPr>
              <p:cNvPr id="33" name="TextBox 16">
                <a:extLst>
                  <a:ext uri="{FF2B5EF4-FFF2-40B4-BE49-F238E27FC236}">
                    <a16:creationId xmlns:a16="http://schemas.microsoft.com/office/drawing/2014/main" id="{32AFD74C-C93A-8540-A131-FF42591A776C}"/>
                  </a:ext>
                </a:extLst>
              </p:cNvPr>
              <p:cNvSpPr txBox="1"/>
              <p:nvPr/>
            </p:nvSpPr>
            <p:spPr>
              <a:xfrm>
                <a:off x="18622758" y="5815315"/>
                <a:ext cx="38408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Integrate tailors, designers &amp; stationary retail</a:t>
                </a:r>
              </a:p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spc="300" dirty="0">
                  <a:latin typeface="Montserrat" charset="0"/>
                  <a:ea typeface="Montserrat" charset="0"/>
                  <a:cs typeface="Montserrat" charset="0"/>
                </a:endParaRPr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D3E8238-5856-E444-9645-6EE2B3297CDD}"/>
                </a:ext>
              </a:extLst>
            </p:cNvPr>
            <p:cNvGrpSpPr/>
            <p:nvPr/>
          </p:nvGrpSpPr>
          <p:grpSpPr>
            <a:xfrm>
              <a:off x="21445421" y="6671018"/>
              <a:ext cx="182880" cy="1391193"/>
              <a:chOff x="8623495" y="6681293"/>
              <a:chExt cx="182880" cy="139119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A311942-64DE-514B-A5A4-269CC479F142}"/>
                  </a:ext>
                </a:extLst>
              </p:cNvPr>
              <p:cNvSpPr/>
              <p:nvPr/>
            </p:nvSpPr>
            <p:spPr>
              <a:xfrm>
                <a:off x="8623495" y="7889606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6" name="Gerade Verbindung 55">
                <a:extLst>
                  <a:ext uri="{FF2B5EF4-FFF2-40B4-BE49-F238E27FC236}">
                    <a16:creationId xmlns:a16="http://schemas.microsoft.com/office/drawing/2014/main" id="{23327CA2-AA29-054B-93F0-9D27EAAB223C}"/>
                  </a:ext>
                </a:extLst>
              </p:cNvPr>
              <p:cNvCxnSpPr>
                <a:cxnSpLocks/>
                <a:stCxn id="55" idx="0"/>
              </p:cNvCxnSpPr>
              <p:nvPr/>
            </p:nvCxnSpPr>
            <p:spPr>
              <a:xfrm flipV="1">
                <a:off x="8714935" y="6681293"/>
                <a:ext cx="0" cy="1208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4D6BD22-A61A-AF43-9FF6-953A49AF7DFF}"/>
              </a:ext>
            </a:extLst>
          </p:cNvPr>
          <p:cNvGrpSpPr/>
          <p:nvPr/>
        </p:nvGrpSpPr>
        <p:grpSpPr>
          <a:xfrm>
            <a:off x="6413916" y="7903394"/>
            <a:ext cx="3975100" cy="3286244"/>
            <a:chOff x="6413916" y="7903394"/>
            <a:chExt cx="3975100" cy="3286244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F9B7EE84-8284-B741-9F0B-30C52F83FAC4}"/>
                </a:ext>
              </a:extLst>
            </p:cNvPr>
            <p:cNvGrpSpPr/>
            <p:nvPr/>
          </p:nvGrpSpPr>
          <p:grpSpPr>
            <a:xfrm>
              <a:off x="6413916" y="9763591"/>
              <a:ext cx="3975100" cy="1426047"/>
              <a:chOff x="12807997" y="4938992"/>
              <a:chExt cx="3975100" cy="1426047"/>
            </a:xfrm>
          </p:grpSpPr>
          <p:sp>
            <p:nvSpPr>
              <p:cNvPr id="58" name="TextBox 42">
                <a:extLst>
                  <a:ext uri="{FF2B5EF4-FFF2-40B4-BE49-F238E27FC236}">
                    <a16:creationId xmlns:a16="http://schemas.microsoft.com/office/drawing/2014/main" id="{70558153-0AB5-B348-9489-C6FDC57B89F8}"/>
                  </a:ext>
                </a:extLst>
              </p:cNvPr>
              <p:cNvSpPr txBox="1"/>
              <p:nvPr/>
            </p:nvSpPr>
            <p:spPr>
              <a:xfrm>
                <a:off x="13589933" y="4938992"/>
                <a:ext cx="2411238" cy="70788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spc="600" dirty="0">
                    <a:solidFill>
                      <a:schemeClr val="tx2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ENHANCE AI </a:t>
                </a:r>
              </a:p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spc="600" dirty="0">
                    <a:solidFill>
                      <a:schemeClr val="tx2"/>
                    </a:solidFill>
                    <a:latin typeface="Montserrat Semi" charset="0"/>
                    <a:ea typeface="Montserrat Semi" charset="0"/>
                    <a:cs typeface="Montserrat Semi" charset="0"/>
                  </a:rPr>
                  <a:t>MODEL</a:t>
                </a:r>
              </a:p>
            </p:txBody>
          </p:sp>
          <p:sp>
            <p:nvSpPr>
              <p:cNvPr id="59" name="TextBox 25">
                <a:extLst>
                  <a:ext uri="{FF2B5EF4-FFF2-40B4-BE49-F238E27FC236}">
                    <a16:creationId xmlns:a16="http://schemas.microsoft.com/office/drawing/2014/main" id="{BFEC9BAE-2F45-8747-8971-F5B0F89CEA5F}"/>
                  </a:ext>
                </a:extLst>
              </p:cNvPr>
              <p:cNvSpPr txBox="1"/>
              <p:nvPr/>
            </p:nvSpPr>
            <p:spPr>
              <a:xfrm>
                <a:off x="12807997" y="5718708"/>
                <a:ext cx="3975100" cy="6463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Train AI Model on </a:t>
                </a:r>
                <a:r>
                  <a:rPr lang="en-US" sz="1800" spc="300" dirty="0" err="1">
                    <a:latin typeface="Montserrat" charset="0"/>
                    <a:ea typeface="Montserrat" charset="0"/>
                    <a:cs typeface="Montserrat" charset="0"/>
                  </a:rPr>
                  <a:t>DeepFashion</a:t>
                </a:r>
                <a:r>
                  <a:rPr lang="en-US" sz="1800" spc="300" dirty="0">
                    <a:latin typeface="Montserrat" charset="0"/>
                    <a:ea typeface="Montserrat" charset="0"/>
                    <a:cs typeface="Montserrat" charset="0"/>
                  </a:rPr>
                  <a:t> Database</a:t>
                </a:r>
              </a:p>
            </p:txBody>
          </p: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1DB92B6-BF49-0E4A-873E-CB73BD89153B}"/>
                </a:ext>
              </a:extLst>
            </p:cNvPr>
            <p:cNvGrpSpPr/>
            <p:nvPr/>
          </p:nvGrpSpPr>
          <p:grpSpPr>
            <a:xfrm rot="10800000">
              <a:off x="8310026" y="7903394"/>
              <a:ext cx="182880" cy="1391193"/>
              <a:chOff x="8623495" y="6681293"/>
              <a:chExt cx="182880" cy="139119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C58E018-9954-814C-82B0-6FABF0CA29DE}"/>
                  </a:ext>
                </a:extLst>
              </p:cNvPr>
              <p:cNvSpPr/>
              <p:nvPr/>
            </p:nvSpPr>
            <p:spPr>
              <a:xfrm>
                <a:off x="8623495" y="7889606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2" name="Gerade Verbindung 61">
                <a:extLst>
                  <a:ext uri="{FF2B5EF4-FFF2-40B4-BE49-F238E27FC236}">
                    <a16:creationId xmlns:a16="http://schemas.microsoft.com/office/drawing/2014/main" id="{9431A5F4-9A4C-D643-9F0B-576EFD806679}"/>
                  </a:ext>
                </a:extLst>
              </p:cNvPr>
              <p:cNvCxnSpPr>
                <a:cxnSpLocks/>
                <a:stCxn id="61" idx="0"/>
              </p:cNvCxnSpPr>
              <p:nvPr/>
            </p:nvCxnSpPr>
            <p:spPr>
              <a:xfrm flipV="1">
                <a:off x="8714935" y="6681293"/>
                <a:ext cx="0" cy="12083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74612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31292087626074E8828C6DD6037B661" ma:contentTypeVersion="6" ma:contentTypeDescription="Criar um novo documento." ma:contentTypeScope="" ma:versionID="1bf2fa6f3e8db0e9adb25e2a870161f7">
  <xsd:schema xmlns:xsd="http://www.w3.org/2001/XMLSchema" xmlns:xs="http://www.w3.org/2001/XMLSchema" xmlns:p="http://schemas.microsoft.com/office/2006/metadata/properties" xmlns:ns2="ae78dae5-a4cd-460d-9ac2-8585ba5512b4" targetNamespace="http://schemas.microsoft.com/office/2006/metadata/properties" ma:root="true" ma:fieldsID="5e7c778767d0d8e4eeb94ce7b13d03ec" ns2:_="">
    <xsd:import namespace="ae78dae5-a4cd-460d-9ac2-8585ba5512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8dae5-a4cd-460d-9ac2-8585ba5512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027B06-4B38-4828-844D-74CBD8952C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E3E1A9-FADF-435B-B48F-2804BF11F3EF}">
  <ds:schemaRefs>
    <ds:schemaRef ds:uri="ae78dae5-a4cd-460d-9ac2-8585ba5512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8CD009C-5C1F-45AF-ABB1-8BF46A0F5C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78dae5-a4cd-460d-9ac2-8585ba5512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1323</Words>
  <Application>Microsoft Macintosh PowerPoint</Application>
  <PresentationFormat>Benutzerdefiniert</PresentationFormat>
  <Paragraphs>217</Paragraphs>
  <Slides>13</Slides>
  <Notes>13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Gill Sans</vt:lpstr>
      <vt:lpstr>Lato Light</vt:lpstr>
      <vt:lpstr>Montserrat</vt:lpstr>
      <vt:lpstr>Montserrat Hairline</vt:lpstr>
      <vt:lpstr>Montserrat Light</vt:lpstr>
      <vt:lpstr>Montserrat Semi</vt:lpstr>
      <vt:lpstr>Default Theme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>Slidepro Co.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Ghost PowerPoint Template</dc:title>
  <dc:subject/>
  <dc:creator>Slidepro Design</dc:creator>
  <cp:keywords/>
  <dc:description/>
  <cp:lastModifiedBy>Lukas Ingo Bauerschmidt</cp:lastModifiedBy>
  <cp:revision>40</cp:revision>
  <dcterms:created xsi:type="dcterms:W3CDTF">2014-11-12T21:47:38Z</dcterms:created>
  <dcterms:modified xsi:type="dcterms:W3CDTF">2022-02-06T22:16:00Z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0x010100D31292087626074E8828C6DD6037B661</vt:lpwstr>
  </property>
</Properties>
</file>